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57" r:id="rId6"/>
    <p:sldId id="258" r:id="rId7"/>
    <p:sldId id="290" r:id="rId8"/>
    <p:sldId id="261" r:id="rId9"/>
    <p:sldId id="262" r:id="rId10"/>
    <p:sldId id="263" r:id="rId11"/>
    <p:sldId id="264" r:id="rId12"/>
    <p:sldId id="265" r:id="rId13"/>
    <p:sldId id="267" r:id="rId14"/>
    <p:sldId id="291" r:id="rId15"/>
    <p:sldId id="270" r:id="rId16"/>
    <p:sldId id="271" r:id="rId17"/>
    <p:sldId id="273" r:id="rId18"/>
    <p:sldId id="274" r:id="rId19"/>
    <p:sldId id="275" r:id="rId20"/>
    <p:sldId id="276" r:id="rId21"/>
    <p:sldId id="292" r:id="rId22"/>
    <p:sldId id="278" r:id="rId23"/>
    <p:sldId id="279" r:id="rId24"/>
    <p:sldId id="280" r:id="rId25"/>
    <p:sldId id="281" r:id="rId26"/>
    <p:sldId id="282" r:id="rId27"/>
    <p:sldId id="283" r:id="rId28"/>
    <p:sldId id="293" r:id="rId29"/>
    <p:sldId id="285" r:id="rId30"/>
    <p:sldId id="286" r:id="rId31"/>
    <p:sldId id="287" r:id="rId32"/>
    <p:sldId id="379"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D81DF-4186-B64A-A46F-5682C26973F6}" v="17" dt="2022-01-24T14:19:39.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82"/>
    <p:restoredTop sz="81020"/>
  </p:normalViewPr>
  <p:slideViewPr>
    <p:cSldViewPr snapToGrid="0" snapToObjects="1">
      <p:cViewPr varScale="1">
        <p:scale>
          <a:sx n="102" d="100"/>
          <a:sy n="102" d="100"/>
        </p:scale>
        <p:origin x="21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B8D29-2B08-6C43-89C4-071670014B49}" type="datetimeFigureOut">
              <a:rPr lang="nb-NO" smtClean="0"/>
              <a:t>25.01.2022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FED88-EB9C-794F-B2F6-CEF6B9400A50}" type="slidenum">
              <a:rPr lang="nb-NO" smtClean="0"/>
              <a:t>‹#›</a:t>
            </a:fld>
            <a:endParaRPr lang="nb-NO"/>
          </a:p>
        </p:txBody>
      </p:sp>
    </p:spTree>
    <p:extLst>
      <p:ext uri="{BB962C8B-B14F-4D97-AF65-F5344CB8AC3E}">
        <p14:creationId xmlns:p14="http://schemas.microsoft.com/office/powerpoint/2010/main" val="319923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1</a:t>
            </a:fld>
            <a:endParaRPr lang="nb-NO"/>
          </a:p>
        </p:txBody>
      </p:sp>
    </p:spTree>
    <p:extLst>
      <p:ext uri="{BB962C8B-B14F-4D97-AF65-F5344CB8AC3E}">
        <p14:creationId xmlns:p14="http://schemas.microsoft.com/office/powerpoint/2010/main" val="325858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De fattige må betale for verdens klimatiltak. Mer penger til klimatilpasning, betyr mindre penger til ordinær bistand. Hvordan kan vi gjøre kaka større?</a:t>
            </a:r>
          </a:p>
          <a:p>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tillegg til at Norges forpliktelser til å finansiere fattige lands klimatilpasning vil føre til et økt press på bistandsbudsjettet og penger flyttes fra tradisjonell bistand til klimarelatert bistand. Dette økte presset vil kunne gå utover våre partnere og det er viktig at deres stemmer blir løftet opp her hjemme.</a:t>
            </a:r>
          </a:p>
        </p:txBody>
      </p:sp>
      <p:sp>
        <p:nvSpPr>
          <p:cNvPr id="4" name="Plassholder for lysbildenummer 3"/>
          <p:cNvSpPr>
            <a:spLocks noGrp="1"/>
          </p:cNvSpPr>
          <p:nvPr>
            <p:ph type="sldNum" sz="quarter" idx="5"/>
          </p:nvPr>
        </p:nvSpPr>
        <p:spPr/>
        <p:txBody>
          <a:bodyPr/>
          <a:lstStyle/>
          <a:p>
            <a:fld id="{E4DFED88-EB9C-794F-B2F6-CEF6B9400A50}" type="slidenum">
              <a:rPr lang="nb-NO" smtClean="0"/>
              <a:t>13</a:t>
            </a:fld>
            <a:endParaRPr lang="nb-NO"/>
          </a:p>
        </p:txBody>
      </p:sp>
    </p:spTree>
    <p:extLst>
      <p:ext uri="{BB962C8B-B14F-4D97-AF65-F5344CB8AC3E}">
        <p14:creationId xmlns:p14="http://schemas.microsoft.com/office/powerpoint/2010/main" val="105775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Omstillingsevne i lokallagene</a:t>
            </a:r>
          </a:p>
        </p:txBody>
      </p:sp>
      <p:sp>
        <p:nvSpPr>
          <p:cNvPr id="4" name="Plassholder for lysbildenummer 3"/>
          <p:cNvSpPr>
            <a:spLocks noGrp="1"/>
          </p:cNvSpPr>
          <p:nvPr>
            <p:ph type="sldNum" sz="quarter" idx="5"/>
          </p:nvPr>
        </p:nvSpPr>
        <p:spPr/>
        <p:txBody>
          <a:bodyPr/>
          <a:lstStyle/>
          <a:p>
            <a:fld id="{E4DFED88-EB9C-794F-B2F6-CEF6B9400A50}" type="slidenum">
              <a:rPr lang="nb-NO" smtClean="0"/>
              <a:t>14</a:t>
            </a:fld>
            <a:endParaRPr lang="nb-NO"/>
          </a:p>
        </p:txBody>
      </p:sp>
    </p:spTree>
    <p:extLst>
      <p:ext uri="{BB962C8B-B14F-4D97-AF65-F5344CB8AC3E}">
        <p14:creationId xmlns:p14="http://schemas.microsoft.com/office/powerpoint/2010/main" val="211186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0" hangingPunct="0"/>
            <a:r>
              <a:rPr lang="nb-NO" b="1" i="1" dirty="0"/>
              <a:t>Væpnet konflikt og klima</a:t>
            </a:r>
          </a:p>
          <a:p>
            <a:pPr eaLnBrk="0" hangingPunct="0"/>
            <a:r>
              <a:rPr lang="nb-NO" i="1" dirty="0"/>
              <a:t>I konfliktområder ser man en økning i avskoging, ødeleggelse av dyrket mark og skogbranner. Krigens konsekvenser kan merkes i flere tiår etterpå. Den preger hele generasjoner og nasjoner, og også naturen. </a:t>
            </a:r>
            <a:endParaRPr lang="nb-NO" dirty="0"/>
          </a:p>
          <a:p>
            <a:pPr eaLnBrk="0" hangingPunct="0"/>
            <a:r>
              <a:rPr lang="nb-NO" i="1" dirty="0"/>
              <a:t> </a:t>
            </a:r>
            <a:endParaRPr lang="nb-NO" dirty="0"/>
          </a:p>
          <a:p>
            <a:pPr eaLnBrk="0" hangingPunct="0"/>
            <a:r>
              <a:rPr lang="nb-NO" i="1" dirty="0"/>
              <a:t>Vi ser naturødeleggelser og klimaendringer i sammenheng. Begge påvirkes av væpnet konflikt. Miljøet har svært dårlig beskyttelse i krig, og det er liten forståelse rundt de langsiktige miljøkonsekvenser krig fører med seg.</a:t>
            </a:r>
          </a:p>
        </p:txBody>
      </p:sp>
      <p:sp>
        <p:nvSpPr>
          <p:cNvPr id="4" name="Plassholder for lysbildenummer 3"/>
          <p:cNvSpPr>
            <a:spLocks noGrp="1"/>
          </p:cNvSpPr>
          <p:nvPr>
            <p:ph type="sldNum" sz="quarter" idx="5"/>
          </p:nvPr>
        </p:nvSpPr>
        <p:spPr/>
        <p:txBody>
          <a:bodyPr/>
          <a:lstStyle/>
          <a:p>
            <a:fld id="{E4DFED88-EB9C-794F-B2F6-CEF6B9400A50}" type="slidenum">
              <a:rPr lang="nb-NO" smtClean="0"/>
              <a:t>16</a:t>
            </a:fld>
            <a:endParaRPr lang="nb-NO"/>
          </a:p>
        </p:txBody>
      </p:sp>
    </p:spTree>
    <p:extLst>
      <p:ext uri="{BB962C8B-B14F-4D97-AF65-F5344CB8AC3E}">
        <p14:creationId xmlns:p14="http://schemas.microsoft.com/office/powerpoint/2010/main" val="90478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Flommen i Vietnam</a:t>
            </a:r>
          </a:p>
        </p:txBody>
      </p:sp>
      <p:sp>
        <p:nvSpPr>
          <p:cNvPr id="4" name="Plassholder for lysbildenummer 3"/>
          <p:cNvSpPr>
            <a:spLocks noGrp="1"/>
          </p:cNvSpPr>
          <p:nvPr>
            <p:ph type="sldNum" sz="quarter" idx="5"/>
          </p:nvPr>
        </p:nvSpPr>
        <p:spPr/>
        <p:txBody>
          <a:bodyPr/>
          <a:lstStyle/>
          <a:p>
            <a:fld id="{E4DFED88-EB9C-794F-B2F6-CEF6B9400A50}" type="slidenum">
              <a:rPr lang="nb-NO" smtClean="0"/>
              <a:t>17</a:t>
            </a:fld>
            <a:endParaRPr lang="nb-NO"/>
          </a:p>
        </p:txBody>
      </p:sp>
    </p:spTree>
    <p:extLst>
      <p:ext uri="{BB962C8B-B14F-4D97-AF65-F5344CB8AC3E}">
        <p14:creationId xmlns:p14="http://schemas.microsoft.com/office/powerpoint/2010/main" val="225432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18</a:t>
            </a:fld>
            <a:endParaRPr lang="nb-NO"/>
          </a:p>
        </p:txBody>
      </p:sp>
    </p:spTree>
    <p:extLst>
      <p:ext uri="{BB962C8B-B14F-4D97-AF65-F5344CB8AC3E}">
        <p14:creationId xmlns:p14="http://schemas.microsoft.com/office/powerpoint/2010/main" val="4174932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Nedrustning og klimaendringer</a:t>
            </a:r>
          </a:p>
        </p:txBody>
      </p:sp>
      <p:sp>
        <p:nvSpPr>
          <p:cNvPr id="4" name="Plassholder for lysbildenummer 3"/>
          <p:cNvSpPr>
            <a:spLocks noGrp="1"/>
          </p:cNvSpPr>
          <p:nvPr>
            <p:ph type="sldNum" sz="quarter" idx="5"/>
          </p:nvPr>
        </p:nvSpPr>
        <p:spPr/>
        <p:txBody>
          <a:bodyPr/>
          <a:lstStyle/>
          <a:p>
            <a:fld id="{E4DFED88-EB9C-794F-B2F6-CEF6B9400A50}" type="slidenum">
              <a:rPr lang="nb-NO" smtClean="0"/>
              <a:t>19</a:t>
            </a:fld>
            <a:endParaRPr lang="nb-NO"/>
          </a:p>
        </p:txBody>
      </p:sp>
    </p:spTree>
    <p:extLst>
      <p:ext uri="{BB962C8B-B14F-4D97-AF65-F5344CB8AC3E}">
        <p14:creationId xmlns:p14="http://schemas.microsoft.com/office/powerpoint/2010/main" val="200289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Bytte til den illustrasjonen som er på norsk klimapolitikk. </a:t>
            </a:r>
          </a:p>
        </p:txBody>
      </p:sp>
      <p:sp>
        <p:nvSpPr>
          <p:cNvPr id="4" name="Plassholder for lysbildenummer 3"/>
          <p:cNvSpPr>
            <a:spLocks noGrp="1"/>
          </p:cNvSpPr>
          <p:nvPr>
            <p:ph type="sldNum" sz="quarter" idx="5"/>
          </p:nvPr>
        </p:nvSpPr>
        <p:spPr/>
        <p:txBody>
          <a:bodyPr/>
          <a:lstStyle/>
          <a:p>
            <a:fld id="{E4DFED88-EB9C-794F-B2F6-CEF6B9400A50}" type="slidenum">
              <a:rPr lang="nb-NO" smtClean="0"/>
              <a:t>20</a:t>
            </a:fld>
            <a:endParaRPr lang="nb-NO"/>
          </a:p>
        </p:txBody>
      </p:sp>
    </p:spTree>
    <p:extLst>
      <p:ext uri="{BB962C8B-B14F-4D97-AF65-F5344CB8AC3E}">
        <p14:creationId xmlns:p14="http://schemas.microsoft.com/office/powerpoint/2010/main" val="1319380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Klima og ulikhet</a:t>
            </a:r>
          </a:p>
        </p:txBody>
      </p:sp>
      <p:sp>
        <p:nvSpPr>
          <p:cNvPr id="4" name="Plassholder for lysbildenummer 3"/>
          <p:cNvSpPr>
            <a:spLocks noGrp="1"/>
          </p:cNvSpPr>
          <p:nvPr>
            <p:ph type="sldNum" sz="quarter" idx="5"/>
          </p:nvPr>
        </p:nvSpPr>
        <p:spPr/>
        <p:txBody>
          <a:bodyPr/>
          <a:lstStyle/>
          <a:p>
            <a:fld id="{E4DFED88-EB9C-794F-B2F6-CEF6B9400A50}" type="slidenum">
              <a:rPr lang="nb-NO" smtClean="0"/>
              <a:t>21</a:t>
            </a:fld>
            <a:endParaRPr lang="nb-NO"/>
          </a:p>
        </p:txBody>
      </p:sp>
    </p:spTree>
    <p:extLst>
      <p:ext uri="{BB962C8B-B14F-4D97-AF65-F5344CB8AC3E}">
        <p14:creationId xmlns:p14="http://schemas.microsoft.com/office/powerpoint/2010/main" val="1088445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Flom i Sør-Sudan</a:t>
            </a:r>
          </a:p>
        </p:txBody>
      </p:sp>
      <p:sp>
        <p:nvSpPr>
          <p:cNvPr id="4" name="Plassholder for lysbildenummer 3"/>
          <p:cNvSpPr>
            <a:spLocks noGrp="1"/>
          </p:cNvSpPr>
          <p:nvPr>
            <p:ph type="sldNum" sz="quarter" idx="5"/>
          </p:nvPr>
        </p:nvSpPr>
        <p:spPr/>
        <p:txBody>
          <a:bodyPr/>
          <a:lstStyle/>
          <a:p>
            <a:fld id="{E4DFED88-EB9C-794F-B2F6-CEF6B9400A50}" type="slidenum">
              <a:rPr lang="nb-NO" smtClean="0"/>
              <a:t>22</a:t>
            </a:fld>
            <a:endParaRPr lang="nb-NO"/>
          </a:p>
        </p:txBody>
      </p:sp>
    </p:spTree>
    <p:extLst>
      <p:ext uri="{BB962C8B-B14F-4D97-AF65-F5344CB8AC3E}">
        <p14:creationId xmlns:p14="http://schemas.microsoft.com/office/powerpoint/2010/main" val="83639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Orkaner i Mellom-Amerika</a:t>
            </a:r>
          </a:p>
        </p:txBody>
      </p:sp>
      <p:sp>
        <p:nvSpPr>
          <p:cNvPr id="4" name="Plassholder for lysbildenummer 3"/>
          <p:cNvSpPr>
            <a:spLocks noGrp="1"/>
          </p:cNvSpPr>
          <p:nvPr>
            <p:ph type="sldNum" sz="quarter" idx="5"/>
          </p:nvPr>
        </p:nvSpPr>
        <p:spPr/>
        <p:txBody>
          <a:bodyPr/>
          <a:lstStyle/>
          <a:p>
            <a:fld id="{E4DFED88-EB9C-794F-B2F6-CEF6B9400A50}" type="slidenum">
              <a:rPr lang="nb-NO" smtClean="0"/>
              <a:t>23</a:t>
            </a:fld>
            <a:endParaRPr lang="nb-NO"/>
          </a:p>
        </p:txBody>
      </p:sp>
    </p:spTree>
    <p:extLst>
      <p:ext uri="{BB962C8B-B14F-4D97-AF65-F5344CB8AC3E}">
        <p14:creationId xmlns:p14="http://schemas.microsoft.com/office/powerpoint/2010/main" val="135223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2</a:t>
            </a:fld>
            <a:endParaRPr lang="nb-NO"/>
          </a:p>
        </p:txBody>
      </p:sp>
    </p:spTree>
    <p:extLst>
      <p:ext uri="{BB962C8B-B14F-4D97-AF65-F5344CB8AC3E}">
        <p14:creationId xmlns:p14="http://schemas.microsoft.com/office/powerpoint/2010/main" val="418852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Berta </a:t>
            </a:r>
            <a:r>
              <a:rPr lang="nb-NO" b="1" dirty="0" err="1"/>
              <a:t>Zúñiga</a:t>
            </a:r>
            <a:r>
              <a:rPr lang="nb-NO" b="1" dirty="0"/>
              <a:t> Cáceres </a:t>
            </a:r>
            <a:endParaRPr lang="nb-NO"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24</a:t>
            </a:fld>
            <a:endParaRPr lang="nb-NO"/>
          </a:p>
        </p:txBody>
      </p:sp>
    </p:spTree>
    <p:extLst>
      <p:ext uri="{BB962C8B-B14F-4D97-AF65-F5344CB8AC3E}">
        <p14:creationId xmlns:p14="http://schemas.microsoft.com/office/powerpoint/2010/main" val="2551932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Berta </a:t>
            </a:r>
            <a:r>
              <a:rPr lang="nb-NO" b="1" dirty="0" err="1"/>
              <a:t>Zúñiga</a:t>
            </a:r>
            <a:r>
              <a:rPr lang="nb-NO" b="1" dirty="0"/>
              <a:t> Cáceres </a:t>
            </a:r>
            <a:endParaRPr lang="nb-NO"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25</a:t>
            </a:fld>
            <a:endParaRPr lang="nb-NO"/>
          </a:p>
        </p:txBody>
      </p:sp>
    </p:spTree>
    <p:extLst>
      <p:ext uri="{BB962C8B-B14F-4D97-AF65-F5344CB8AC3E}">
        <p14:creationId xmlns:p14="http://schemas.microsoft.com/office/powerpoint/2010/main" val="3510231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Norsk klimapolitikk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Hvor mye og hvordan Norge skal kutte egne klimagassutslipp er en debatt med sterke og til dels motstridende meninger. Klimaendringene vil påvirke alle Norsk Folkehjelps kjerneområder og de to pilarene vi jobber etter: vern om liv og helse, og rettferdig fordeling av makt og ressurser. Endringene kommer til å påvirke hvordan vi jobber, og naturen vi jobber i. Med kunnskapen og erfaringen vi får fra felt hvor vi ser klimaendringene utspille seg, kan vi også ta på oss en mer aktiv stemme i klimadebatten. Bør Norsk Folkehjelp delta aktivt i politisk påvirkning og debatt om norsk klimapolitikk?</a:t>
            </a:r>
          </a:p>
        </p:txBody>
      </p:sp>
      <p:sp>
        <p:nvSpPr>
          <p:cNvPr id="4" name="Plassholder for lysbildenummer 3"/>
          <p:cNvSpPr>
            <a:spLocks noGrp="1"/>
          </p:cNvSpPr>
          <p:nvPr>
            <p:ph type="sldNum" sz="quarter" idx="5"/>
          </p:nvPr>
        </p:nvSpPr>
        <p:spPr/>
        <p:txBody>
          <a:bodyPr/>
          <a:lstStyle/>
          <a:p>
            <a:fld id="{E4DFED88-EB9C-794F-B2F6-CEF6B9400A50}" type="slidenum">
              <a:rPr lang="nb-NO" smtClean="0"/>
              <a:t>26</a:t>
            </a:fld>
            <a:endParaRPr lang="nb-NO"/>
          </a:p>
        </p:txBody>
      </p:sp>
    </p:spTree>
    <p:extLst>
      <p:ext uri="{BB962C8B-B14F-4D97-AF65-F5344CB8AC3E}">
        <p14:creationId xmlns:p14="http://schemas.microsoft.com/office/powerpoint/2010/main" val="1210398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Norsk klimapolitikk</a:t>
            </a:r>
          </a:p>
          <a:p>
            <a:endParaRPr lang="nb-NO"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27</a:t>
            </a:fld>
            <a:endParaRPr lang="nb-NO"/>
          </a:p>
        </p:txBody>
      </p:sp>
    </p:spTree>
    <p:extLst>
      <p:ext uri="{BB962C8B-B14F-4D97-AF65-F5344CB8AC3E}">
        <p14:creationId xmlns:p14="http://schemas.microsoft.com/office/powerpoint/2010/main" val="16641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Grønn organisasjon</a:t>
            </a:r>
          </a:p>
        </p:txBody>
      </p:sp>
      <p:sp>
        <p:nvSpPr>
          <p:cNvPr id="4" name="Plassholder for lysbildenummer 3"/>
          <p:cNvSpPr>
            <a:spLocks noGrp="1"/>
          </p:cNvSpPr>
          <p:nvPr>
            <p:ph type="sldNum" sz="quarter" idx="5"/>
          </p:nvPr>
        </p:nvSpPr>
        <p:spPr/>
        <p:txBody>
          <a:bodyPr/>
          <a:lstStyle/>
          <a:p>
            <a:fld id="{E4DFED88-EB9C-794F-B2F6-CEF6B9400A50}" type="slidenum">
              <a:rPr lang="nb-NO" smtClean="0"/>
              <a:t>28</a:t>
            </a:fld>
            <a:endParaRPr lang="nb-NO"/>
          </a:p>
        </p:txBody>
      </p:sp>
    </p:spTree>
    <p:extLst>
      <p:ext uri="{BB962C8B-B14F-4D97-AF65-F5344CB8AC3E}">
        <p14:creationId xmlns:p14="http://schemas.microsoft.com/office/powerpoint/2010/main" val="115006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kern="1200" dirty="0">
                <a:solidFill>
                  <a:schemeClr val="tx1"/>
                </a:solidFill>
                <a:effectLst/>
                <a:latin typeface="+mn-lt"/>
                <a:ea typeface="+mn-ea"/>
                <a:cs typeface="+mn-cs"/>
              </a:rPr>
              <a:t>Klimatilpasning må skje lokalt i kommunene. Det er mer lønnsomt å forebygge en katastrofe enn å bygge opp igjen i etterkant. Det er anslått at hver krone investert i tilpasningstiltak kan gi en gevinst på mellom to og ti kroner innen sentrale sektorer. Klimatilpasning er altså noe av det mest</a:t>
            </a:r>
            <a:r>
              <a:rPr lang="nb-NO" sz="1200" i="0" kern="1200" dirty="0">
                <a:solidFill>
                  <a:schemeClr val="tx1"/>
                </a:solidFill>
                <a:effectLst/>
                <a:latin typeface="+mn-lt"/>
                <a:ea typeface="+mn-ea"/>
                <a:cs typeface="+mn-cs"/>
              </a:rPr>
              <a:t> </a:t>
            </a:r>
            <a:r>
              <a:rPr lang="nb-NO" sz="1200" i="1" kern="1200" dirty="0">
                <a:solidFill>
                  <a:schemeClr val="tx1"/>
                </a:solidFill>
                <a:effectLst/>
                <a:latin typeface="+mn-lt"/>
                <a:ea typeface="+mn-ea"/>
                <a:cs typeface="+mn-cs"/>
              </a:rPr>
              <a:t>kostnadseffektive et land, en by eller en bedrift kan investere 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E4DFED88-EB9C-794F-B2F6-CEF6B9400A50}" type="slidenum">
              <a:rPr lang="nb-NO" smtClean="0"/>
              <a:t>4</a:t>
            </a:fld>
            <a:endParaRPr lang="nb-NO"/>
          </a:p>
        </p:txBody>
      </p:sp>
    </p:spTree>
    <p:extLst>
      <p:ext uri="{BB962C8B-B14F-4D97-AF65-F5344CB8AC3E}">
        <p14:creationId xmlns:p14="http://schemas.microsoft.com/office/powerpoint/2010/main" val="407705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Den atmosfæriske elven “Gyda” brakte ekstremt store regnmasser til </a:t>
            </a:r>
            <a:r>
              <a:rPr lang="nb-NO" b="1" dirty="0" err="1"/>
              <a:t>vestlandet</a:t>
            </a:r>
            <a:r>
              <a:rPr lang="nb-NO" b="1" dirty="0"/>
              <a:t> og Midt-Norge.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Fenomener som “Gyda” er foreløpig sjelden, men styrtregn blir stadig vanligere og har ført til kraftig oversvømmelse og jordskred. Styrtregn som rammer veldig lokalt, uten forvarsel er et nytt fenomen man tror kommer til å skje hyppigere i årene fremover. Det kan føre til jordskred, at infrastruktur som vei og bruer blir vasket vekk, at lokalsamfunn blir isolert og at personer må evakueres. </a:t>
            </a:r>
          </a:p>
          <a:p>
            <a:endParaRPr lang="nb-NO" dirty="0"/>
          </a:p>
          <a:p>
            <a:endParaRPr lang="nb-NO"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5</a:t>
            </a:fld>
            <a:endParaRPr lang="nb-NO"/>
          </a:p>
        </p:txBody>
      </p:sp>
    </p:spTree>
    <p:extLst>
      <p:ext uri="{BB962C8B-B14F-4D97-AF65-F5344CB8AC3E}">
        <p14:creationId xmlns:p14="http://schemas.microsoft.com/office/powerpoint/2010/main" val="87952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Et kraftig uvær med sterk vind har rammet elektronisk kommunikasjon (telefon, internett, nødnett) </a:t>
            </a:r>
            <a:r>
              <a:rPr lang="nb-NO" b="1" dirty="0">
                <a:effectLst/>
              </a:rPr>
              <a:t> </a:t>
            </a:r>
            <a:endParaRPr lang="nb-NO" b="1"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7</a:t>
            </a:fld>
            <a:endParaRPr lang="nb-NO"/>
          </a:p>
        </p:txBody>
      </p:sp>
    </p:spTree>
    <p:extLst>
      <p:ext uri="{BB962C8B-B14F-4D97-AF65-F5344CB8AC3E}">
        <p14:creationId xmlns:p14="http://schemas.microsoft.com/office/powerpoint/2010/main" val="16120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Varmere klima, lengre tørkeperioder med lite eller ingen nedbør gir økt fare for alvorlige og langvarige skogbranner.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8</a:t>
            </a:fld>
            <a:endParaRPr lang="nb-NO"/>
          </a:p>
        </p:txBody>
      </p:sp>
    </p:spTree>
    <p:extLst>
      <p:ext uri="{BB962C8B-B14F-4D97-AF65-F5344CB8AC3E}">
        <p14:creationId xmlns:p14="http://schemas.microsoft.com/office/powerpoint/2010/main" val="2103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Mer skiftende vær gir større fare for skred.</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Klimaendringene kan føre til at skred skjer i områder hvor det tidligere ikke har gått skred. Det kan skje i mer urbane områder med bebyggelse og sperre tilkomst via vei og bane.  Skred i urbane områder utfordrer både kompetanse og sikkerhet.</a:t>
            </a:r>
          </a:p>
          <a:p>
            <a:endParaRPr lang="nb-NO"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9</a:t>
            </a:fld>
            <a:endParaRPr lang="nb-NO"/>
          </a:p>
        </p:txBody>
      </p:sp>
    </p:spTree>
    <p:extLst>
      <p:ext uri="{BB962C8B-B14F-4D97-AF65-F5344CB8AC3E}">
        <p14:creationId xmlns:p14="http://schemas.microsoft.com/office/powerpoint/2010/main" val="99614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Klimaflyktninger</a:t>
            </a:r>
          </a:p>
          <a:p>
            <a:r>
              <a:rPr lang="nb-NO" i="1" dirty="0"/>
              <a:t>Verdensbanken anslår at mellom 100 og 140 millioner mennesker kan måtte forlate hjemmene sine innen 2050 på grunn av klimaendringer. Det kan være på grunn av ekstremvær, tørke, økt havnivå eller sviktende avlinger. Flyktninger som reiser fra krig og konflikt vil kunne reise hjem igjen når konflikten er over, men klimaendringene er irreversible og man frykter derfor at mennesker som er fordrevet på grunn av klimaendringene blir permanente flyktninger.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Klimaflyktninger er i dag ikke omfattet av FNs flyktningkonvensjon og har ikke rett på å søke beskyttelse i andre land. Klimaflyktningers uavklarte status vil med stor sannsynlighet bidra til en forsterket debatt om definisjonen av klimaflyktninger og juridiske rettigheter.</a:t>
            </a:r>
            <a:endParaRPr lang="nb-NO"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11</a:t>
            </a:fld>
            <a:endParaRPr lang="nb-NO"/>
          </a:p>
        </p:txBody>
      </p:sp>
    </p:spTree>
    <p:extLst>
      <p:ext uri="{BB962C8B-B14F-4D97-AF65-F5344CB8AC3E}">
        <p14:creationId xmlns:p14="http://schemas.microsoft.com/office/powerpoint/2010/main" val="205135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I framtida kan det komme flere flyktninger til Norge grunnet klimaendringer eller klimarelaterte kriser</a:t>
            </a:r>
          </a:p>
          <a:p>
            <a:r>
              <a:rPr lang="nb-NO" b="0" dirty="0"/>
              <a:t>Norsk Folkehjelp driver ikke lenger flyktningmottak</a:t>
            </a:r>
          </a:p>
          <a:p>
            <a:endParaRPr lang="nb-NO" b="1" dirty="0"/>
          </a:p>
          <a:p>
            <a:endParaRPr lang="nb-NO" b="1" dirty="0"/>
          </a:p>
        </p:txBody>
      </p:sp>
      <p:sp>
        <p:nvSpPr>
          <p:cNvPr id="4" name="Plassholder for lysbildenummer 3"/>
          <p:cNvSpPr>
            <a:spLocks noGrp="1"/>
          </p:cNvSpPr>
          <p:nvPr>
            <p:ph type="sldNum" sz="quarter" idx="5"/>
          </p:nvPr>
        </p:nvSpPr>
        <p:spPr/>
        <p:txBody>
          <a:bodyPr/>
          <a:lstStyle/>
          <a:p>
            <a:fld id="{E4DFED88-EB9C-794F-B2F6-CEF6B9400A50}" type="slidenum">
              <a:rPr lang="nb-NO" smtClean="0"/>
              <a:t>12</a:t>
            </a:fld>
            <a:endParaRPr lang="nb-NO"/>
          </a:p>
        </p:txBody>
      </p:sp>
    </p:spTree>
    <p:extLst>
      <p:ext uri="{BB962C8B-B14F-4D97-AF65-F5344CB8AC3E}">
        <p14:creationId xmlns:p14="http://schemas.microsoft.com/office/powerpoint/2010/main" val="1023480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BFBD8D3-E942-0048-8AAC-5870B16519AD}"/>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Undertittel 2">
            <a:extLst>
              <a:ext uri="{FF2B5EF4-FFF2-40B4-BE49-F238E27FC236}">
                <a16:creationId xmlns:a16="http://schemas.microsoft.com/office/drawing/2014/main" id="{91281215-DD95-2645-814F-EA4FA0BF551B}"/>
              </a:ext>
            </a:extLst>
          </p:cNvPr>
          <p:cNvSpPr>
            <a:spLocks noGrp="1"/>
          </p:cNvSpPr>
          <p:nvPr>
            <p:ph type="subTitle" idx="1"/>
          </p:nvPr>
        </p:nvSpPr>
        <p:spPr>
          <a:xfrm>
            <a:off x="1524000" y="4217162"/>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7" name="Tittel 6">
            <a:extLst>
              <a:ext uri="{FF2B5EF4-FFF2-40B4-BE49-F238E27FC236}">
                <a16:creationId xmlns:a16="http://schemas.microsoft.com/office/drawing/2014/main" id="{B1ADC72D-E180-9943-A7F1-E381B87CA128}"/>
              </a:ext>
            </a:extLst>
          </p:cNvPr>
          <p:cNvSpPr>
            <a:spLocks noGrp="1"/>
          </p:cNvSpPr>
          <p:nvPr>
            <p:ph type="title"/>
          </p:nvPr>
        </p:nvSpPr>
        <p:spPr>
          <a:xfrm>
            <a:off x="838200" y="1824262"/>
            <a:ext cx="10515600" cy="1325563"/>
          </a:xfrm>
        </p:spPr>
        <p:txBody>
          <a:bodyPr bIns="0" anchor="b"/>
          <a:lstStyle>
            <a:lvl1pPr algn="ctr">
              <a:defRPr sz="6000" b="1">
                <a:solidFill>
                  <a:schemeClr val="accent2"/>
                </a:solidFill>
              </a:defRPr>
            </a:lvl1pPr>
          </a:lstStyle>
          <a:p>
            <a:r>
              <a:rPr lang="nb-NO" dirty="0"/>
              <a:t>Klikk for å redigere tittelstil</a:t>
            </a:r>
          </a:p>
        </p:txBody>
      </p:sp>
      <p:cxnSp>
        <p:nvCxnSpPr>
          <p:cNvPr id="9" name="Rett linje 8">
            <a:extLst>
              <a:ext uri="{FF2B5EF4-FFF2-40B4-BE49-F238E27FC236}">
                <a16:creationId xmlns:a16="http://schemas.microsoft.com/office/drawing/2014/main" id="{A69EA7BC-495A-8545-A36E-82B295A1040B}"/>
              </a:ext>
            </a:extLst>
          </p:cNvPr>
          <p:cNvCxnSpPr/>
          <p:nvPr userDrawn="1"/>
        </p:nvCxnSpPr>
        <p:spPr>
          <a:xfrm flipH="1">
            <a:off x="3218485" y="3683493"/>
            <a:ext cx="2879725" cy="0"/>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2EB9AC68-2C62-804E-9067-56162E6BD5B3}"/>
              </a:ext>
            </a:extLst>
          </p:cNvPr>
          <p:cNvCxnSpPr>
            <a:cxnSpLocks/>
          </p:cNvCxnSpPr>
          <p:nvPr userDrawn="1"/>
        </p:nvCxnSpPr>
        <p:spPr>
          <a:xfrm flipH="1">
            <a:off x="6067563" y="3683493"/>
            <a:ext cx="2910372" cy="0"/>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Bilde 12">
            <a:extLst>
              <a:ext uri="{FF2B5EF4-FFF2-40B4-BE49-F238E27FC236}">
                <a16:creationId xmlns:a16="http://schemas.microsoft.com/office/drawing/2014/main" id="{E01022FC-1C7F-004B-AC5B-2EFE143EF9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2295" y="551513"/>
            <a:ext cx="3280392" cy="725874"/>
          </a:xfrm>
          <a:prstGeom prst="rect">
            <a:avLst/>
          </a:prstGeom>
        </p:spPr>
      </p:pic>
    </p:spTree>
    <p:extLst>
      <p:ext uri="{BB962C8B-B14F-4D97-AF65-F5344CB8AC3E}">
        <p14:creationId xmlns:p14="http://schemas.microsoft.com/office/powerpoint/2010/main" val="418646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eloverskrif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AD9D927-9FAE-FA45-999E-9E4C65025C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971517" y="1"/>
            <a:ext cx="6220483" cy="6858000"/>
          </a:xfrm>
          <a:prstGeom prst="rect">
            <a:avLst/>
          </a:prstGeom>
        </p:spPr>
      </p:pic>
      <p:sp>
        <p:nvSpPr>
          <p:cNvPr id="2" name="Tittel 1">
            <a:extLst>
              <a:ext uri="{FF2B5EF4-FFF2-40B4-BE49-F238E27FC236}">
                <a16:creationId xmlns:a16="http://schemas.microsoft.com/office/drawing/2014/main" id="{2C3B2544-33B5-AD4E-BE7F-135E1136822D}"/>
              </a:ext>
            </a:extLst>
          </p:cNvPr>
          <p:cNvSpPr>
            <a:spLocks noGrp="1"/>
          </p:cNvSpPr>
          <p:nvPr>
            <p:ph type="title"/>
          </p:nvPr>
        </p:nvSpPr>
        <p:spPr>
          <a:xfrm>
            <a:off x="831850" y="-504825"/>
            <a:ext cx="5518150" cy="3438525"/>
          </a:xfrm>
        </p:spPr>
        <p:txBody>
          <a:bodyPr anchor="b"/>
          <a:lstStyle>
            <a:lvl1pPr>
              <a:defRPr sz="4400" b="1">
                <a:solidFill>
                  <a:schemeClr val="accent2"/>
                </a:solidFill>
              </a:defRPr>
            </a:lvl1pPr>
          </a:lstStyle>
          <a:p>
            <a:r>
              <a:rPr lang="nb-NO" dirty="0"/>
              <a:t>Klikk for å redigere tittelstil</a:t>
            </a:r>
          </a:p>
        </p:txBody>
      </p:sp>
    </p:spTree>
    <p:extLst>
      <p:ext uri="{BB962C8B-B14F-4D97-AF65-F5344CB8AC3E}">
        <p14:creationId xmlns:p14="http://schemas.microsoft.com/office/powerpoint/2010/main" val="321079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2B6EDD07-7332-0742-8CDE-8631D669AB78}"/>
              </a:ext>
            </a:extLst>
          </p:cNvPr>
          <p:cNvSpPr>
            <a:spLocks noGrp="1"/>
          </p:cNvSpPr>
          <p:nvPr>
            <p:ph type="pic" sz="quarter" idx="10"/>
          </p:nvPr>
        </p:nvSpPr>
        <p:spPr>
          <a:xfrm>
            <a:off x="0" y="0"/>
            <a:ext cx="12192000" cy="6858000"/>
          </a:xfrm>
        </p:spPr>
        <p:txBody>
          <a:bodyPr/>
          <a:lstStyle/>
          <a:p>
            <a:endParaRPr lang="nb-NO"/>
          </a:p>
        </p:txBody>
      </p:sp>
    </p:spTree>
    <p:extLst>
      <p:ext uri="{BB962C8B-B14F-4D97-AF65-F5344CB8AC3E}">
        <p14:creationId xmlns:p14="http://schemas.microsoft.com/office/powerpoint/2010/main" val="160455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1A626DA1-D12F-834F-87BC-6CDEE5E547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69858" y="1"/>
            <a:ext cx="6220483" cy="6858000"/>
          </a:xfrm>
          <a:prstGeom prst="rect">
            <a:avLst/>
          </a:prstGeom>
        </p:spPr>
      </p:pic>
      <p:sp>
        <p:nvSpPr>
          <p:cNvPr id="3" name="Undertittel 2">
            <a:extLst>
              <a:ext uri="{FF2B5EF4-FFF2-40B4-BE49-F238E27FC236}">
                <a16:creationId xmlns:a16="http://schemas.microsoft.com/office/drawing/2014/main" id="{91281215-DD95-2645-814F-EA4FA0BF551B}"/>
              </a:ext>
            </a:extLst>
          </p:cNvPr>
          <p:cNvSpPr>
            <a:spLocks noGrp="1"/>
          </p:cNvSpPr>
          <p:nvPr>
            <p:ph type="subTitle" idx="1"/>
          </p:nvPr>
        </p:nvSpPr>
        <p:spPr>
          <a:xfrm>
            <a:off x="334963" y="3782220"/>
            <a:ext cx="5761037"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7" name="Tittel 6">
            <a:extLst>
              <a:ext uri="{FF2B5EF4-FFF2-40B4-BE49-F238E27FC236}">
                <a16:creationId xmlns:a16="http://schemas.microsoft.com/office/drawing/2014/main" id="{B1ADC72D-E180-9943-A7F1-E381B87CA128}"/>
              </a:ext>
            </a:extLst>
          </p:cNvPr>
          <p:cNvSpPr>
            <a:spLocks noGrp="1"/>
          </p:cNvSpPr>
          <p:nvPr>
            <p:ph type="title"/>
          </p:nvPr>
        </p:nvSpPr>
        <p:spPr>
          <a:xfrm>
            <a:off x="334962" y="1202489"/>
            <a:ext cx="5761038" cy="1867994"/>
          </a:xfrm>
        </p:spPr>
        <p:txBody>
          <a:bodyPr lIns="324000" tIns="0" rIns="324000" bIns="0" anchor="b"/>
          <a:lstStyle>
            <a:lvl1pPr algn="ctr">
              <a:defRPr sz="4400" b="1">
                <a:solidFill>
                  <a:schemeClr val="accent2"/>
                </a:solidFill>
              </a:defRPr>
            </a:lvl1pPr>
          </a:lstStyle>
          <a:p>
            <a:r>
              <a:rPr lang="nb-NO" dirty="0"/>
              <a:t>Klikk for å redigere tittelstil</a:t>
            </a:r>
          </a:p>
        </p:txBody>
      </p:sp>
      <p:cxnSp>
        <p:nvCxnSpPr>
          <p:cNvPr id="9" name="Rett linje 8">
            <a:extLst>
              <a:ext uri="{FF2B5EF4-FFF2-40B4-BE49-F238E27FC236}">
                <a16:creationId xmlns:a16="http://schemas.microsoft.com/office/drawing/2014/main" id="{A69EA7BC-495A-8545-A36E-82B295A1040B}"/>
              </a:ext>
            </a:extLst>
          </p:cNvPr>
          <p:cNvCxnSpPr/>
          <p:nvPr userDrawn="1"/>
        </p:nvCxnSpPr>
        <p:spPr>
          <a:xfrm flipH="1">
            <a:off x="1042479" y="3426351"/>
            <a:ext cx="2160000" cy="0"/>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2EB9AC68-2C62-804E-9067-56162E6BD5B3}"/>
              </a:ext>
            </a:extLst>
          </p:cNvPr>
          <p:cNvCxnSpPr>
            <a:cxnSpLocks/>
          </p:cNvCxnSpPr>
          <p:nvPr userDrawn="1"/>
        </p:nvCxnSpPr>
        <p:spPr>
          <a:xfrm flipH="1">
            <a:off x="3202479" y="3426351"/>
            <a:ext cx="2160000" cy="0"/>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Bilde 11">
            <a:extLst>
              <a:ext uri="{FF2B5EF4-FFF2-40B4-BE49-F238E27FC236}">
                <a16:creationId xmlns:a16="http://schemas.microsoft.com/office/drawing/2014/main" id="{2C716239-E0F1-0744-A66A-964772F3FB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147" y="701639"/>
            <a:ext cx="2918668" cy="645833"/>
          </a:xfrm>
          <a:prstGeom prst="rect">
            <a:avLst/>
          </a:prstGeom>
        </p:spPr>
      </p:pic>
    </p:spTree>
    <p:extLst>
      <p:ext uri="{BB962C8B-B14F-4D97-AF65-F5344CB8AC3E}">
        <p14:creationId xmlns:p14="http://schemas.microsoft.com/office/powerpoint/2010/main" val="341125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ledning">
    <p:spTree>
      <p:nvGrpSpPr>
        <p:cNvPr id="1" name=""/>
        <p:cNvGrpSpPr/>
        <p:nvPr/>
      </p:nvGrpSpPr>
      <p:grpSpPr>
        <a:xfrm>
          <a:off x="0" y="0"/>
          <a:ext cx="0" cy="0"/>
          <a:chOff x="0" y="0"/>
          <a:chExt cx="0" cy="0"/>
        </a:xfrm>
      </p:grpSpPr>
      <p:sp>
        <p:nvSpPr>
          <p:cNvPr id="8" name="AutoShape 14">
            <a:extLst>
              <a:ext uri="{FF2B5EF4-FFF2-40B4-BE49-F238E27FC236}">
                <a16:creationId xmlns:a16="http://schemas.microsoft.com/office/drawing/2014/main" id="{FD815893-AD6B-1544-9E19-08BA3F27D33B}"/>
              </a:ext>
            </a:extLst>
          </p:cNvPr>
          <p:cNvSpPr/>
          <p:nvPr/>
        </p:nvSpPr>
        <p:spPr>
          <a:xfrm>
            <a:off x="0" y="-4763"/>
            <a:ext cx="12192000" cy="6862763"/>
          </a:xfrm>
          <a:prstGeom prst="rect">
            <a:avLst/>
          </a:prstGeom>
          <a:solidFill>
            <a:schemeClr val="accent6"/>
          </a:solidFill>
        </p:spPr>
      </p:sp>
      <p:sp>
        <p:nvSpPr>
          <p:cNvPr id="2" name="Tittel 1">
            <a:extLst>
              <a:ext uri="{FF2B5EF4-FFF2-40B4-BE49-F238E27FC236}">
                <a16:creationId xmlns:a16="http://schemas.microsoft.com/office/drawing/2014/main" id="{5C701321-8DE3-8147-ADCE-26AA29FEBCB6}"/>
              </a:ext>
            </a:extLst>
          </p:cNvPr>
          <p:cNvSpPr>
            <a:spLocks noGrp="1"/>
          </p:cNvSpPr>
          <p:nvPr>
            <p:ph type="title"/>
          </p:nvPr>
        </p:nvSpPr>
        <p:spPr>
          <a:xfrm>
            <a:off x="1105748" y="1006162"/>
            <a:ext cx="6603152" cy="791754"/>
          </a:xfrm>
        </p:spPr>
        <p:txBody>
          <a:bodyPr lIns="0" anchor="b"/>
          <a:lstStyle>
            <a:lvl1pPr>
              <a:defRPr sz="3200" b="1">
                <a:solidFill>
                  <a:schemeClr val="accent2"/>
                </a:solidFill>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6826DD4B-CEBD-B54D-A4F2-44A5AC80AF3F}"/>
              </a:ext>
            </a:extLst>
          </p:cNvPr>
          <p:cNvSpPr>
            <a:spLocks noGrp="1"/>
          </p:cNvSpPr>
          <p:nvPr>
            <p:ph idx="1"/>
          </p:nvPr>
        </p:nvSpPr>
        <p:spPr>
          <a:xfrm>
            <a:off x="1105747" y="2083091"/>
            <a:ext cx="6603153" cy="3730647"/>
          </a:xfrm>
        </p:spPr>
        <p:txBody>
          <a:bodyPr lIns="0">
            <a:normAutofit/>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nb-NO" dirty="0"/>
              <a:t>Klikk for å redigere tekststiler i malen</a:t>
            </a:r>
          </a:p>
        </p:txBody>
      </p:sp>
      <p:sp>
        <p:nvSpPr>
          <p:cNvPr id="10" name="TextBox 17">
            <a:extLst>
              <a:ext uri="{FF2B5EF4-FFF2-40B4-BE49-F238E27FC236}">
                <a16:creationId xmlns:a16="http://schemas.microsoft.com/office/drawing/2014/main" id="{D4130BB3-C1FF-1242-B799-76F81A5BD867}"/>
              </a:ext>
            </a:extLst>
          </p:cNvPr>
          <p:cNvSpPr txBox="1"/>
          <p:nvPr userDrawn="1"/>
        </p:nvSpPr>
        <p:spPr>
          <a:xfrm>
            <a:off x="334963" y="6354245"/>
            <a:ext cx="2590155" cy="155684"/>
          </a:xfrm>
          <a:prstGeom prst="rect">
            <a:avLst/>
          </a:prstGeom>
        </p:spPr>
        <p:txBody>
          <a:bodyPr wrap="square" lIns="0" tIns="0" rIns="0" bIns="0" rtlCol="0" anchor="t">
            <a:spAutoFit/>
          </a:bodyPr>
          <a:lstStyle/>
          <a:p>
            <a:pPr algn="l">
              <a:lnSpc>
                <a:spcPts val="1265"/>
              </a:lnSpc>
            </a:pPr>
            <a:r>
              <a:rPr lang="en-US" sz="904" dirty="0">
                <a:solidFill>
                  <a:schemeClr val="tx1"/>
                </a:solidFill>
                <a:latin typeface="Theinhardt 1"/>
              </a:rPr>
              <a:t>KLIMA OG KRISER – DEBATT TIL LANDSMØTET 2023</a:t>
            </a:r>
          </a:p>
        </p:txBody>
      </p:sp>
      <p:sp>
        <p:nvSpPr>
          <p:cNvPr id="13" name="Plassholder for bilde 12">
            <a:extLst>
              <a:ext uri="{FF2B5EF4-FFF2-40B4-BE49-F238E27FC236}">
                <a16:creationId xmlns:a16="http://schemas.microsoft.com/office/drawing/2014/main" id="{085FF5A7-74E3-D441-BF74-D6D27380770A}"/>
              </a:ext>
            </a:extLst>
          </p:cNvPr>
          <p:cNvSpPr>
            <a:spLocks noGrp="1"/>
          </p:cNvSpPr>
          <p:nvPr>
            <p:ph type="pic" sz="quarter" idx="10"/>
          </p:nvPr>
        </p:nvSpPr>
        <p:spPr>
          <a:xfrm>
            <a:off x="8043863" y="1006162"/>
            <a:ext cx="3030537" cy="3908738"/>
          </a:xfrm>
        </p:spPr>
        <p:txBody>
          <a:bodyPr anchor="ctr"/>
          <a:lstStyle>
            <a:lvl1pPr marL="0" indent="0" algn="ctr">
              <a:buNone/>
              <a:defRPr>
                <a:solidFill>
                  <a:schemeClr val="bg1"/>
                </a:solidFill>
              </a:defRPr>
            </a:lvl1pPr>
          </a:lstStyle>
          <a:p>
            <a:endParaRPr lang="nb-NO"/>
          </a:p>
        </p:txBody>
      </p:sp>
      <p:sp>
        <p:nvSpPr>
          <p:cNvPr id="9" name="Plassholder for innhold 2">
            <a:extLst>
              <a:ext uri="{FF2B5EF4-FFF2-40B4-BE49-F238E27FC236}">
                <a16:creationId xmlns:a16="http://schemas.microsoft.com/office/drawing/2014/main" id="{C0B68B19-5F76-C048-87A2-A5E3CD2539D4}"/>
              </a:ext>
            </a:extLst>
          </p:cNvPr>
          <p:cNvSpPr>
            <a:spLocks noGrp="1"/>
          </p:cNvSpPr>
          <p:nvPr>
            <p:ph idx="11"/>
          </p:nvPr>
        </p:nvSpPr>
        <p:spPr>
          <a:xfrm>
            <a:off x="8055716" y="5075821"/>
            <a:ext cx="3030537" cy="737917"/>
          </a:xfrm>
        </p:spPr>
        <p:txBody>
          <a:bodyPr lIns="0">
            <a:normAutofit/>
          </a:bodyPr>
          <a:lstStyle>
            <a:lvl1pPr marL="0" indent="0">
              <a:buNone/>
              <a:defRPr sz="1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nb-NO" dirty="0"/>
              <a:t>Klikk for å redigere tekststiler i malen</a:t>
            </a:r>
          </a:p>
        </p:txBody>
      </p:sp>
      <p:pic>
        <p:nvPicPr>
          <p:cNvPr id="14" name="Bilde 13">
            <a:extLst>
              <a:ext uri="{FF2B5EF4-FFF2-40B4-BE49-F238E27FC236}">
                <a16:creationId xmlns:a16="http://schemas.microsoft.com/office/drawing/2014/main" id="{E065F2F4-7B27-F04C-94FB-702D3A6ABA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864" y="340169"/>
            <a:ext cx="1536385" cy="339966"/>
          </a:xfrm>
          <a:prstGeom prst="rect">
            <a:avLst/>
          </a:prstGeom>
        </p:spPr>
      </p:pic>
    </p:spTree>
    <p:extLst>
      <p:ext uri="{BB962C8B-B14F-4D97-AF65-F5344CB8AC3E}">
        <p14:creationId xmlns:p14="http://schemas.microsoft.com/office/powerpoint/2010/main" val="232906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8" name="AutoShape 14">
            <a:extLst>
              <a:ext uri="{FF2B5EF4-FFF2-40B4-BE49-F238E27FC236}">
                <a16:creationId xmlns:a16="http://schemas.microsoft.com/office/drawing/2014/main" id="{FD815893-AD6B-1544-9E19-08BA3F27D33B}"/>
              </a:ext>
            </a:extLst>
          </p:cNvPr>
          <p:cNvSpPr/>
          <p:nvPr/>
        </p:nvSpPr>
        <p:spPr>
          <a:xfrm>
            <a:off x="0" y="0"/>
            <a:ext cx="6096000" cy="6862763"/>
          </a:xfrm>
          <a:prstGeom prst="rect">
            <a:avLst/>
          </a:prstGeom>
          <a:solidFill>
            <a:schemeClr val="accent6"/>
          </a:solidFill>
        </p:spPr>
      </p:sp>
      <p:sp>
        <p:nvSpPr>
          <p:cNvPr id="2" name="Tittel 1">
            <a:extLst>
              <a:ext uri="{FF2B5EF4-FFF2-40B4-BE49-F238E27FC236}">
                <a16:creationId xmlns:a16="http://schemas.microsoft.com/office/drawing/2014/main" id="{5C701321-8DE3-8147-ADCE-26AA29FEBCB6}"/>
              </a:ext>
            </a:extLst>
          </p:cNvPr>
          <p:cNvSpPr>
            <a:spLocks noGrp="1"/>
          </p:cNvSpPr>
          <p:nvPr>
            <p:ph type="title"/>
          </p:nvPr>
        </p:nvSpPr>
        <p:spPr>
          <a:xfrm>
            <a:off x="334964" y="1006162"/>
            <a:ext cx="5440804" cy="791754"/>
          </a:xfrm>
        </p:spPr>
        <p:txBody>
          <a:bodyPr lIns="0" anchor="b"/>
          <a:lstStyle>
            <a:lvl1pPr>
              <a:defRPr sz="2600" b="1">
                <a:solidFill>
                  <a:schemeClr val="accent2"/>
                </a:solidFill>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6826DD4B-CEBD-B54D-A4F2-44A5AC80AF3F}"/>
              </a:ext>
            </a:extLst>
          </p:cNvPr>
          <p:cNvSpPr>
            <a:spLocks noGrp="1"/>
          </p:cNvSpPr>
          <p:nvPr>
            <p:ph idx="1"/>
          </p:nvPr>
        </p:nvSpPr>
        <p:spPr>
          <a:xfrm>
            <a:off x="334963" y="2083091"/>
            <a:ext cx="5440805" cy="4039917"/>
          </a:xfrm>
        </p:spPr>
        <p:txBody>
          <a:bodyPr lIns="0">
            <a:normAutofit/>
          </a:bodyPr>
          <a:lstStyle>
            <a:lvl1pPr>
              <a:lnSpc>
                <a:spcPct val="100000"/>
              </a:lnSpc>
              <a:defRPr sz="1800">
                <a:solidFill>
                  <a:schemeClr val="tx1"/>
                </a:solidFill>
              </a:defRPr>
            </a:lvl1pPr>
            <a:lvl2pPr>
              <a:lnSpc>
                <a:spcPct val="100000"/>
              </a:lnSpc>
              <a:defRPr sz="1800">
                <a:solidFill>
                  <a:schemeClr val="tx1"/>
                </a:solidFill>
              </a:defRPr>
            </a:lvl2pPr>
            <a:lvl3pPr>
              <a:lnSpc>
                <a:spcPct val="100000"/>
              </a:lnSpc>
              <a:defRPr sz="1800">
                <a:solidFill>
                  <a:schemeClr val="tx1"/>
                </a:solidFill>
              </a:defRPr>
            </a:lvl3pPr>
            <a:lvl4pPr>
              <a:lnSpc>
                <a:spcPct val="100000"/>
              </a:lnSpc>
              <a:defRPr sz="1800">
                <a:solidFill>
                  <a:schemeClr val="tx1"/>
                </a:solidFill>
              </a:defRPr>
            </a:lvl4pPr>
            <a:lvl5pPr>
              <a:lnSpc>
                <a:spcPct val="100000"/>
              </a:lnSpc>
              <a:defRPr sz="1800">
                <a:solidFill>
                  <a:schemeClr val="tx1"/>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12">
            <a:extLst>
              <a:ext uri="{FF2B5EF4-FFF2-40B4-BE49-F238E27FC236}">
                <a16:creationId xmlns:a16="http://schemas.microsoft.com/office/drawing/2014/main" id="{085FF5A7-74E3-D441-BF74-D6D27380770A}"/>
              </a:ext>
            </a:extLst>
          </p:cNvPr>
          <p:cNvSpPr>
            <a:spLocks noGrp="1"/>
          </p:cNvSpPr>
          <p:nvPr>
            <p:ph type="pic" sz="quarter" idx="10"/>
          </p:nvPr>
        </p:nvSpPr>
        <p:spPr>
          <a:xfrm>
            <a:off x="6096000" y="0"/>
            <a:ext cx="6096000" cy="6858000"/>
          </a:xfrm>
        </p:spPr>
        <p:txBody>
          <a:bodyPr anchor="ctr"/>
          <a:lstStyle>
            <a:lvl1pPr marL="0" indent="0" algn="ctr">
              <a:buNone/>
              <a:defRPr/>
            </a:lvl1pPr>
          </a:lstStyle>
          <a:p>
            <a:endParaRPr lang="nb-NO"/>
          </a:p>
        </p:txBody>
      </p:sp>
      <p:sp>
        <p:nvSpPr>
          <p:cNvPr id="9" name="TextBox 17">
            <a:extLst>
              <a:ext uri="{FF2B5EF4-FFF2-40B4-BE49-F238E27FC236}">
                <a16:creationId xmlns:a16="http://schemas.microsoft.com/office/drawing/2014/main" id="{BD7BF2A5-FE57-A74F-8620-AF59AEEA0898}"/>
              </a:ext>
            </a:extLst>
          </p:cNvPr>
          <p:cNvSpPr txBox="1"/>
          <p:nvPr userDrawn="1"/>
        </p:nvSpPr>
        <p:spPr>
          <a:xfrm>
            <a:off x="334963" y="6354245"/>
            <a:ext cx="2590155" cy="155684"/>
          </a:xfrm>
          <a:prstGeom prst="rect">
            <a:avLst/>
          </a:prstGeom>
        </p:spPr>
        <p:txBody>
          <a:bodyPr wrap="square" lIns="0" tIns="0" rIns="0" bIns="0" rtlCol="0" anchor="t">
            <a:spAutoFit/>
          </a:bodyPr>
          <a:lstStyle/>
          <a:p>
            <a:pPr algn="l">
              <a:lnSpc>
                <a:spcPts val="1265"/>
              </a:lnSpc>
            </a:pPr>
            <a:r>
              <a:rPr lang="en-US" sz="904" dirty="0">
                <a:solidFill>
                  <a:schemeClr val="tx1"/>
                </a:solidFill>
                <a:latin typeface="Theinhardt 1"/>
              </a:rPr>
              <a:t>KLIMA OG KRISER – DEBATT TIL LANDSMØTET 2023</a:t>
            </a:r>
          </a:p>
        </p:txBody>
      </p:sp>
      <p:pic>
        <p:nvPicPr>
          <p:cNvPr id="12" name="Bilde 11">
            <a:extLst>
              <a:ext uri="{FF2B5EF4-FFF2-40B4-BE49-F238E27FC236}">
                <a16:creationId xmlns:a16="http://schemas.microsoft.com/office/drawing/2014/main" id="{81E882A8-88A0-C14C-A2AA-75E508A653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864" y="340169"/>
            <a:ext cx="1536385" cy="339966"/>
          </a:xfrm>
          <a:prstGeom prst="rect">
            <a:avLst/>
          </a:prstGeom>
        </p:spPr>
      </p:pic>
    </p:spTree>
    <p:extLst>
      <p:ext uri="{BB962C8B-B14F-4D97-AF65-F5344CB8AC3E}">
        <p14:creationId xmlns:p14="http://schemas.microsoft.com/office/powerpoint/2010/main" val="343329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8" name="AutoShape 14">
            <a:extLst>
              <a:ext uri="{FF2B5EF4-FFF2-40B4-BE49-F238E27FC236}">
                <a16:creationId xmlns:a16="http://schemas.microsoft.com/office/drawing/2014/main" id="{FD815893-AD6B-1544-9E19-08BA3F27D33B}"/>
              </a:ext>
            </a:extLst>
          </p:cNvPr>
          <p:cNvSpPr/>
          <p:nvPr/>
        </p:nvSpPr>
        <p:spPr>
          <a:xfrm>
            <a:off x="6096000" y="0"/>
            <a:ext cx="6096000" cy="6862763"/>
          </a:xfrm>
          <a:prstGeom prst="rect">
            <a:avLst/>
          </a:prstGeom>
          <a:solidFill>
            <a:schemeClr val="accent6"/>
          </a:solidFill>
        </p:spPr>
      </p:sp>
      <p:sp>
        <p:nvSpPr>
          <p:cNvPr id="2" name="Tittel 1">
            <a:extLst>
              <a:ext uri="{FF2B5EF4-FFF2-40B4-BE49-F238E27FC236}">
                <a16:creationId xmlns:a16="http://schemas.microsoft.com/office/drawing/2014/main" id="{5C701321-8DE3-8147-ADCE-26AA29FEBCB6}"/>
              </a:ext>
            </a:extLst>
          </p:cNvPr>
          <p:cNvSpPr>
            <a:spLocks noGrp="1"/>
          </p:cNvSpPr>
          <p:nvPr>
            <p:ph type="title"/>
          </p:nvPr>
        </p:nvSpPr>
        <p:spPr>
          <a:xfrm>
            <a:off x="6430964" y="1006162"/>
            <a:ext cx="5440804" cy="791754"/>
          </a:xfrm>
        </p:spPr>
        <p:txBody>
          <a:bodyPr lIns="0" anchor="b"/>
          <a:lstStyle>
            <a:lvl1pPr>
              <a:defRPr sz="2600" b="1">
                <a:solidFill>
                  <a:schemeClr val="accent2"/>
                </a:solidFill>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6826DD4B-CEBD-B54D-A4F2-44A5AC80AF3F}"/>
              </a:ext>
            </a:extLst>
          </p:cNvPr>
          <p:cNvSpPr>
            <a:spLocks noGrp="1"/>
          </p:cNvSpPr>
          <p:nvPr>
            <p:ph idx="1"/>
          </p:nvPr>
        </p:nvSpPr>
        <p:spPr>
          <a:xfrm>
            <a:off x="6430963" y="2083091"/>
            <a:ext cx="5440805" cy="4039917"/>
          </a:xfrm>
        </p:spPr>
        <p:txBody>
          <a:bodyPr lIns="0">
            <a:normAutofit/>
          </a:bodyPr>
          <a:lstStyle>
            <a:lvl1pPr>
              <a:lnSpc>
                <a:spcPct val="100000"/>
              </a:lnSpc>
              <a:defRPr sz="1800">
                <a:solidFill>
                  <a:schemeClr val="tx1"/>
                </a:solidFill>
              </a:defRPr>
            </a:lvl1pPr>
            <a:lvl2pPr>
              <a:lnSpc>
                <a:spcPct val="100000"/>
              </a:lnSpc>
              <a:defRPr sz="1800">
                <a:solidFill>
                  <a:schemeClr val="tx1"/>
                </a:solidFill>
              </a:defRPr>
            </a:lvl2pPr>
            <a:lvl3pPr>
              <a:lnSpc>
                <a:spcPct val="100000"/>
              </a:lnSpc>
              <a:defRPr sz="1800">
                <a:solidFill>
                  <a:schemeClr val="tx1"/>
                </a:solidFill>
              </a:defRPr>
            </a:lvl3pPr>
            <a:lvl4pPr>
              <a:lnSpc>
                <a:spcPct val="100000"/>
              </a:lnSpc>
              <a:defRPr sz="1800">
                <a:solidFill>
                  <a:schemeClr val="tx1"/>
                </a:solidFill>
              </a:defRPr>
            </a:lvl4pPr>
            <a:lvl5pPr>
              <a:lnSpc>
                <a:spcPct val="100000"/>
              </a:lnSpc>
              <a:defRPr sz="1800">
                <a:solidFill>
                  <a:schemeClr val="tx1"/>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12">
            <a:extLst>
              <a:ext uri="{FF2B5EF4-FFF2-40B4-BE49-F238E27FC236}">
                <a16:creationId xmlns:a16="http://schemas.microsoft.com/office/drawing/2014/main" id="{085FF5A7-74E3-D441-BF74-D6D27380770A}"/>
              </a:ext>
            </a:extLst>
          </p:cNvPr>
          <p:cNvSpPr>
            <a:spLocks noGrp="1"/>
          </p:cNvSpPr>
          <p:nvPr>
            <p:ph type="pic" sz="quarter" idx="10"/>
          </p:nvPr>
        </p:nvSpPr>
        <p:spPr>
          <a:xfrm>
            <a:off x="0" y="0"/>
            <a:ext cx="6096000" cy="6858000"/>
          </a:xfrm>
        </p:spPr>
        <p:txBody>
          <a:bodyPr anchor="ctr"/>
          <a:lstStyle>
            <a:lvl1pPr marL="0" indent="0" algn="ctr">
              <a:buNone/>
              <a:defRPr/>
            </a:lvl1pPr>
          </a:lstStyle>
          <a:p>
            <a:endParaRPr lang="nb-NO"/>
          </a:p>
        </p:txBody>
      </p:sp>
      <p:sp>
        <p:nvSpPr>
          <p:cNvPr id="9" name="TextBox 17">
            <a:extLst>
              <a:ext uri="{FF2B5EF4-FFF2-40B4-BE49-F238E27FC236}">
                <a16:creationId xmlns:a16="http://schemas.microsoft.com/office/drawing/2014/main" id="{9E49BF01-B377-7E40-82B6-C1966B29F9DB}"/>
              </a:ext>
            </a:extLst>
          </p:cNvPr>
          <p:cNvSpPr txBox="1"/>
          <p:nvPr userDrawn="1"/>
        </p:nvSpPr>
        <p:spPr>
          <a:xfrm>
            <a:off x="9271565" y="6354245"/>
            <a:ext cx="2590155" cy="155684"/>
          </a:xfrm>
          <a:prstGeom prst="rect">
            <a:avLst/>
          </a:prstGeom>
        </p:spPr>
        <p:txBody>
          <a:bodyPr wrap="square" lIns="0" tIns="0" rIns="0" bIns="0" rtlCol="0" anchor="t">
            <a:spAutoFit/>
          </a:bodyPr>
          <a:lstStyle/>
          <a:p>
            <a:pPr algn="r">
              <a:lnSpc>
                <a:spcPts val="1265"/>
              </a:lnSpc>
            </a:pPr>
            <a:r>
              <a:rPr lang="en-US" sz="904" dirty="0">
                <a:solidFill>
                  <a:schemeClr val="tx1"/>
                </a:solidFill>
                <a:latin typeface="Theinhardt 1"/>
              </a:rPr>
              <a:t>KLIMA OG KRISER – DEBATT TIL LANDSMØTET 2023</a:t>
            </a:r>
          </a:p>
        </p:txBody>
      </p:sp>
      <p:pic>
        <p:nvPicPr>
          <p:cNvPr id="12" name="Bilde 11">
            <a:extLst>
              <a:ext uri="{FF2B5EF4-FFF2-40B4-BE49-F238E27FC236}">
                <a16:creationId xmlns:a16="http://schemas.microsoft.com/office/drawing/2014/main" id="{D22CFB3E-F3D7-A04B-B5BD-D06B2084C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35" y="340169"/>
            <a:ext cx="1536385" cy="339966"/>
          </a:xfrm>
          <a:prstGeom prst="rect">
            <a:avLst/>
          </a:prstGeom>
        </p:spPr>
      </p:pic>
    </p:spTree>
    <p:extLst>
      <p:ext uri="{BB962C8B-B14F-4D97-AF65-F5344CB8AC3E}">
        <p14:creationId xmlns:p14="http://schemas.microsoft.com/office/powerpoint/2010/main" val="169903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Et bilde som inneholder utendørs, snø, bakke, skråning&#10;&#10;Automatisk generert beskrivelse">
            <a:extLst>
              <a:ext uri="{FF2B5EF4-FFF2-40B4-BE49-F238E27FC236}">
                <a16:creationId xmlns:a16="http://schemas.microsoft.com/office/drawing/2014/main" id="{F5FD721F-A4BA-BE4A-9B4B-8874AC8C78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1219"/>
            <a:ext cx="12192000" cy="6856781"/>
          </a:xfrm>
          <a:prstGeom prst="rect">
            <a:avLst/>
          </a:prstGeom>
        </p:spPr>
      </p:pic>
      <p:sp>
        <p:nvSpPr>
          <p:cNvPr id="2" name="Tittel 1">
            <a:extLst>
              <a:ext uri="{FF2B5EF4-FFF2-40B4-BE49-F238E27FC236}">
                <a16:creationId xmlns:a16="http://schemas.microsoft.com/office/drawing/2014/main" id="{2C3B2544-33B5-AD4E-BE7F-135E1136822D}"/>
              </a:ext>
            </a:extLst>
          </p:cNvPr>
          <p:cNvSpPr>
            <a:spLocks noGrp="1"/>
          </p:cNvSpPr>
          <p:nvPr>
            <p:ph type="title"/>
          </p:nvPr>
        </p:nvSpPr>
        <p:spPr>
          <a:xfrm>
            <a:off x="831850" y="333375"/>
            <a:ext cx="10515600" cy="2852737"/>
          </a:xfrm>
        </p:spPr>
        <p:txBody>
          <a:bodyPr anchor="b"/>
          <a:lstStyle>
            <a:lvl1pPr>
              <a:defRPr sz="6000" b="1">
                <a:solidFill>
                  <a:schemeClr val="accent2"/>
                </a:solidFill>
              </a:defRPr>
            </a:lvl1pPr>
          </a:lstStyle>
          <a:p>
            <a:r>
              <a:rPr lang="nb-NO" dirty="0"/>
              <a:t>Klikk for å redigere tittelstil</a:t>
            </a:r>
          </a:p>
        </p:txBody>
      </p:sp>
    </p:spTree>
    <p:extLst>
      <p:ext uri="{BB962C8B-B14F-4D97-AF65-F5344CB8AC3E}">
        <p14:creationId xmlns:p14="http://schemas.microsoft.com/office/powerpoint/2010/main" val="28849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5FD721F-A4BA-BE4A-9B4B-8874AC8C78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054600" cy="6858000"/>
          </a:xfrm>
          <a:prstGeom prst="rect">
            <a:avLst/>
          </a:prstGeom>
        </p:spPr>
      </p:pic>
      <p:sp>
        <p:nvSpPr>
          <p:cNvPr id="2" name="Tittel 1">
            <a:extLst>
              <a:ext uri="{FF2B5EF4-FFF2-40B4-BE49-F238E27FC236}">
                <a16:creationId xmlns:a16="http://schemas.microsoft.com/office/drawing/2014/main" id="{2C3B2544-33B5-AD4E-BE7F-135E1136822D}"/>
              </a:ext>
            </a:extLst>
          </p:cNvPr>
          <p:cNvSpPr>
            <a:spLocks noGrp="1"/>
          </p:cNvSpPr>
          <p:nvPr>
            <p:ph type="title"/>
          </p:nvPr>
        </p:nvSpPr>
        <p:spPr>
          <a:xfrm>
            <a:off x="4559300" y="333375"/>
            <a:ext cx="6788150" cy="2852737"/>
          </a:xfrm>
        </p:spPr>
        <p:txBody>
          <a:bodyPr anchor="b"/>
          <a:lstStyle>
            <a:lvl1pPr algn="r">
              <a:defRPr sz="6000" b="1">
                <a:solidFill>
                  <a:schemeClr val="accent2"/>
                </a:solidFill>
              </a:defRPr>
            </a:lvl1pPr>
          </a:lstStyle>
          <a:p>
            <a:r>
              <a:rPr lang="nb-NO" dirty="0"/>
              <a:t>Klikk for å redigere tittelstil</a:t>
            </a:r>
          </a:p>
        </p:txBody>
      </p:sp>
    </p:spTree>
    <p:extLst>
      <p:ext uri="{BB962C8B-B14F-4D97-AF65-F5344CB8AC3E}">
        <p14:creationId xmlns:p14="http://schemas.microsoft.com/office/powerpoint/2010/main" val="223967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4" name="Plassholder for innhold 9">
            <a:extLst>
              <a:ext uri="{FF2B5EF4-FFF2-40B4-BE49-F238E27FC236}">
                <a16:creationId xmlns:a16="http://schemas.microsoft.com/office/drawing/2014/main" id="{EAE8BEED-B408-5A45-AF0D-012E6CB896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40999" cy="6884338"/>
          </a:xfrm>
          <a:prstGeom prst="rect">
            <a:avLst/>
          </a:prstGeom>
        </p:spPr>
      </p:pic>
      <p:sp>
        <p:nvSpPr>
          <p:cNvPr id="2" name="Tittel 1">
            <a:extLst>
              <a:ext uri="{FF2B5EF4-FFF2-40B4-BE49-F238E27FC236}">
                <a16:creationId xmlns:a16="http://schemas.microsoft.com/office/drawing/2014/main" id="{2C3B2544-33B5-AD4E-BE7F-135E1136822D}"/>
              </a:ext>
            </a:extLst>
          </p:cNvPr>
          <p:cNvSpPr>
            <a:spLocks noGrp="1"/>
          </p:cNvSpPr>
          <p:nvPr>
            <p:ph type="title"/>
          </p:nvPr>
        </p:nvSpPr>
        <p:spPr>
          <a:xfrm>
            <a:off x="831850" y="1171575"/>
            <a:ext cx="5518150" cy="3438525"/>
          </a:xfrm>
        </p:spPr>
        <p:txBody>
          <a:bodyPr anchor="b"/>
          <a:lstStyle>
            <a:lvl1pPr>
              <a:defRPr sz="6000" b="1">
                <a:solidFill>
                  <a:schemeClr val="accent2"/>
                </a:solidFill>
              </a:defRPr>
            </a:lvl1pPr>
          </a:lstStyle>
          <a:p>
            <a:r>
              <a:rPr lang="nb-NO" dirty="0"/>
              <a:t>Klikk for å redigere tittelstil</a:t>
            </a:r>
          </a:p>
        </p:txBody>
      </p:sp>
    </p:spTree>
    <p:extLst>
      <p:ext uri="{BB962C8B-B14F-4D97-AF65-F5344CB8AC3E}">
        <p14:creationId xmlns:p14="http://schemas.microsoft.com/office/powerpoint/2010/main" val="337732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eloverskrift">
    <p:spTree>
      <p:nvGrpSpPr>
        <p:cNvPr id="1" name=""/>
        <p:cNvGrpSpPr/>
        <p:nvPr/>
      </p:nvGrpSpPr>
      <p:grpSpPr>
        <a:xfrm>
          <a:off x="0" y="0"/>
          <a:ext cx="0" cy="0"/>
          <a:chOff x="0" y="0"/>
          <a:chExt cx="0" cy="0"/>
        </a:xfrm>
      </p:grpSpPr>
      <p:pic>
        <p:nvPicPr>
          <p:cNvPr id="4" name="Plassholder for innhold 9">
            <a:extLst>
              <a:ext uri="{FF2B5EF4-FFF2-40B4-BE49-F238E27FC236}">
                <a16:creationId xmlns:a16="http://schemas.microsoft.com/office/drawing/2014/main" id="{EAE8BEED-B408-5A45-AF0D-012E6CB896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389574" cy="6858000"/>
          </a:xfrm>
          <a:prstGeom prst="rect">
            <a:avLst/>
          </a:prstGeom>
        </p:spPr>
      </p:pic>
      <p:sp>
        <p:nvSpPr>
          <p:cNvPr id="2" name="Tittel 1">
            <a:extLst>
              <a:ext uri="{FF2B5EF4-FFF2-40B4-BE49-F238E27FC236}">
                <a16:creationId xmlns:a16="http://schemas.microsoft.com/office/drawing/2014/main" id="{2C3B2544-33B5-AD4E-BE7F-135E1136822D}"/>
              </a:ext>
            </a:extLst>
          </p:cNvPr>
          <p:cNvSpPr>
            <a:spLocks noGrp="1"/>
          </p:cNvSpPr>
          <p:nvPr>
            <p:ph type="title"/>
          </p:nvPr>
        </p:nvSpPr>
        <p:spPr>
          <a:xfrm>
            <a:off x="6096000" y="-504825"/>
            <a:ext cx="5518150" cy="3438525"/>
          </a:xfrm>
        </p:spPr>
        <p:txBody>
          <a:bodyPr anchor="b"/>
          <a:lstStyle>
            <a:lvl1pPr>
              <a:defRPr sz="6000" b="1">
                <a:solidFill>
                  <a:schemeClr val="accent2"/>
                </a:solidFill>
              </a:defRPr>
            </a:lvl1pPr>
          </a:lstStyle>
          <a:p>
            <a:r>
              <a:rPr lang="nb-NO" dirty="0"/>
              <a:t>Klikk for å redigere tittelstil</a:t>
            </a:r>
          </a:p>
        </p:txBody>
      </p:sp>
    </p:spTree>
    <p:extLst>
      <p:ext uri="{BB962C8B-B14F-4D97-AF65-F5344CB8AC3E}">
        <p14:creationId xmlns:p14="http://schemas.microsoft.com/office/powerpoint/2010/main" val="370651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046540F-A463-DC4F-8FA0-7C596DFFBC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b-NO"/>
              <a:t>Klikk for å redigere tittelstil</a:t>
            </a:r>
          </a:p>
        </p:txBody>
      </p:sp>
      <p:sp>
        <p:nvSpPr>
          <p:cNvPr id="3" name="Plassholder for tekst 2">
            <a:extLst>
              <a:ext uri="{FF2B5EF4-FFF2-40B4-BE49-F238E27FC236}">
                <a16:creationId xmlns:a16="http://schemas.microsoft.com/office/drawing/2014/main" id="{EFD353EF-6D08-A64F-A0FA-B0B370D28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3589826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50" r:id="rId4"/>
    <p:sldLayoutId id="2147483657" r:id="rId5"/>
    <p:sldLayoutId id="2147483651" r:id="rId6"/>
    <p:sldLayoutId id="2147483658" r:id="rId7"/>
    <p:sldLayoutId id="2147483660" r:id="rId8"/>
    <p:sldLayoutId id="2147483661" r:id="rId9"/>
    <p:sldLayoutId id="2147483662" r:id="rId10"/>
    <p:sldLayoutId id="21474836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10" userDrawn="1">
          <p15:clr>
            <a:srgbClr val="F26B43"/>
          </p15:clr>
        </p15:guide>
        <p15:guide id="6"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10">
            <a:extLst>
              <a:ext uri="{FF2B5EF4-FFF2-40B4-BE49-F238E27FC236}">
                <a16:creationId xmlns:a16="http://schemas.microsoft.com/office/drawing/2014/main" id="{CB3617B9-A492-2E4F-A7BD-149685FEBEFD}"/>
              </a:ext>
            </a:extLst>
          </p:cNvPr>
          <p:cNvSpPr>
            <a:spLocks noGrp="1"/>
          </p:cNvSpPr>
          <p:nvPr>
            <p:ph type="subTitle" idx="1"/>
          </p:nvPr>
        </p:nvSpPr>
        <p:spPr/>
        <p:txBody>
          <a:bodyPr/>
          <a:lstStyle/>
          <a:p>
            <a:r>
              <a:rPr lang="nb-NO" dirty="0">
                <a:solidFill>
                  <a:schemeClr val="tx2"/>
                </a:solidFill>
              </a:rPr>
              <a:t>DEBATT TIL </a:t>
            </a:r>
            <a:br>
              <a:rPr lang="nb-NO" dirty="0">
                <a:solidFill>
                  <a:schemeClr val="tx2"/>
                </a:solidFill>
              </a:rPr>
            </a:br>
            <a:r>
              <a:rPr lang="nb-NO" dirty="0">
                <a:solidFill>
                  <a:schemeClr val="tx2"/>
                </a:solidFill>
              </a:rPr>
              <a:t>LANDSMØTET 2023</a:t>
            </a:r>
          </a:p>
        </p:txBody>
      </p:sp>
      <p:sp>
        <p:nvSpPr>
          <p:cNvPr id="2" name="Tittel 1">
            <a:extLst>
              <a:ext uri="{FF2B5EF4-FFF2-40B4-BE49-F238E27FC236}">
                <a16:creationId xmlns:a16="http://schemas.microsoft.com/office/drawing/2014/main" id="{FD3DE2E5-DC10-4C4A-B729-9FE7D92A1DD1}"/>
              </a:ext>
            </a:extLst>
          </p:cNvPr>
          <p:cNvSpPr>
            <a:spLocks noGrp="1"/>
          </p:cNvSpPr>
          <p:nvPr>
            <p:ph type="title"/>
          </p:nvPr>
        </p:nvSpPr>
        <p:spPr/>
        <p:txBody>
          <a:bodyPr/>
          <a:lstStyle/>
          <a:p>
            <a:pPr>
              <a:lnSpc>
                <a:spcPct val="100000"/>
              </a:lnSpc>
            </a:pPr>
            <a:r>
              <a:rPr lang="en-US" dirty="0"/>
              <a:t>KLIMA OG KRISER</a:t>
            </a:r>
          </a:p>
        </p:txBody>
      </p:sp>
      <p:sp>
        <p:nvSpPr>
          <p:cNvPr id="9" name="TekstSylinder 8">
            <a:extLst>
              <a:ext uri="{FF2B5EF4-FFF2-40B4-BE49-F238E27FC236}">
                <a16:creationId xmlns:a16="http://schemas.microsoft.com/office/drawing/2014/main" id="{B50A2345-9BA5-F442-A596-70EEB11220E0}"/>
              </a:ext>
            </a:extLst>
          </p:cNvPr>
          <p:cNvSpPr txBox="1"/>
          <p:nvPr/>
        </p:nvSpPr>
        <p:spPr>
          <a:xfrm>
            <a:off x="10775576" y="4320988"/>
            <a:ext cx="184731" cy="369332"/>
          </a:xfrm>
          <a:prstGeom prst="rect">
            <a:avLst/>
          </a:prstGeom>
          <a:noFill/>
        </p:spPr>
        <p:txBody>
          <a:bodyPr wrap="none" rtlCol="0">
            <a:spAutoFit/>
          </a:bodyPr>
          <a:lstStyle/>
          <a:p>
            <a:endParaRPr lang="nb-NO" dirty="0"/>
          </a:p>
        </p:txBody>
      </p:sp>
    </p:spTree>
    <p:extLst>
      <p:ext uri="{BB962C8B-B14F-4D97-AF65-F5344CB8AC3E}">
        <p14:creationId xmlns:p14="http://schemas.microsoft.com/office/powerpoint/2010/main" val="215557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48280B-4DCD-4147-9E3D-DF2E04C2B57E}"/>
              </a:ext>
            </a:extLst>
          </p:cNvPr>
          <p:cNvSpPr>
            <a:spLocks noGrp="1"/>
          </p:cNvSpPr>
          <p:nvPr>
            <p:ph type="title"/>
          </p:nvPr>
        </p:nvSpPr>
        <p:spPr>
          <a:xfrm>
            <a:off x="4611688" y="592138"/>
            <a:ext cx="6788150" cy="2852737"/>
          </a:xfrm>
        </p:spPr>
        <p:txBody>
          <a:bodyPr>
            <a:normAutofit/>
          </a:bodyPr>
          <a:lstStyle/>
          <a:p>
            <a:r>
              <a:rPr lang="nb-NO" sz="6000" b="1" dirty="0" err="1"/>
              <a:t>Samfunnspolitisk</a:t>
            </a:r>
            <a:r>
              <a:rPr lang="nb-NO" sz="6000" b="1" dirty="0"/>
              <a:t> aktivitet</a:t>
            </a:r>
            <a:endParaRPr lang="nb-NO" sz="6000" dirty="0"/>
          </a:p>
        </p:txBody>
      </p:sp>
    </p:spTree>
    <p:extLst>
      <p:ext uri="{BB962C8B-B14F-4D97-AF65-F5344CB8AC3E}">
        <p14:creationId xmlns:p14="http://schemas.microsoft.com/office/powerpoint/2010/main" val="201051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a:extLst>
              <a:ext uri="{FF2B5EF4-FFF2-40B4-BE49-F238E27FC236}">
                <a16:creationId xmlns:a16="http://schemas.microsoft.com/office/drawing/2014/main" id="{A8D0FB84-2CAD-ED42-9002-29CE334CCF3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10" name="Rektangel 9">
            <a:extLst>
              <a:ext uri="{FF2B5EF4-FFF2-40B4-BE49-F238E27FC236}">
                <a16:creationId xmlns:a16="http://schemas.microsoft.com/office/drawing/2014/main" id="{81152939-591B-E14C-88C8-B8F5D6804AFB}"/>
              </a:ext>
            </a:extLst>
          </p:cNvPr>
          <p:cNvSpPr/>
          <p:nvPr/>
        </p:nvSpPr>
        <p:spPr>
          <a:xfrm rot="16200000">
            <a:off x="4134320" y="-1200148"/>
            <a:ext cx="6858002" cy="9258300"/>
          </a:xfrm>
          <a:prstGeom prst="rect">
            <a:avLst/>
          </a:prstGeom>
          <a:gradFill>
            <a:gsLst>
              <a:gs pos="0">
                <a:schemeClr val="accent1">
                  <a:alpha val="0"/>
                  <a:lumMod val="31721"/>
                  <a:lumOff val="68279"/>
                </a:schemeClr>
              </a:gs>
              <a:gs pos="100000">
                <a:schemeClr val="tx1">
                  <a:alpha val="65546"/>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AutoShape 14">
            <a:extLst>
              <a:ext uri="{FF2B5EF4-FFF2-40B4-BE49-F238E27FC236}">
                <a16:creationId xmlns:a16="http://schemas.microsoft.com/office/drawing/2014/main" id="{6E0D1235-45ED-B848-9A6F-29E2F35AB486}"/>
              </a:ext>
            </a:extLst>
          </p:cNvPr>
          <p:cNvSpPr/>
          <p:nvPr/>
        </p:nvSpPr>
        <p:spPr>
          <a:xfrm>
            <a:off x="6093970" y="1354115"/>
            <a:ext cx="6096000" cy="4157685"/>
          </a:xfrm>
          <a:prstGeom prst="rect">
            <a:avLst/>
          </a:prstGeom>
          <a:solidFill>
            <a:schemeClr val="accent6">
              <a:alpha val="80000"/>
            </a:schemeClr>
          </a:solidFill>
        </p:spPr>
      </p:sp>
      <p:sp>
        <p:nvSpPr>
          <p:cNvPr id="14" name="Tittel 1">
            <a:extLst>
              <a:ext uri="{FF2B5EF4-FFF2-40B4-BE49-F238E27FC236}">
                <a16:creationId xmlns:a16="http://schemas.microsoft.com/office/drawing/2014/main" id="{E07377F1-0E84-0E46-851A-A4FD971451AC}"/>
              </a:ext>
            </a:extLst>
          </p:cNvPr>
          <p:cNvSpPr txBox="1">
            <a:spLocks/>
          </p:cNvSpPr>
          <p:nvPr/>
        </p:nvSpPr>
        <p:spPr>
          <a:xfrm>
            <a:off x="6428934" y="1781170"/>
            <a:ext cx="5440804" cy="791754"/>
          </a:xfrm>
          <a:prstGeom prst="rect">
            <a:avLst/>
          </a:prstGeom>
        </p:spPr>
        <p:txBody>
          <a:bodyPr lIns="0"/>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nb-NO" dirty="0">
                <a:solidFill>
                  <a:schemeClr val="tx1"/>
                </a:solidFill>
              </a:rPr>
              <a:t>Klimaflyktninger</a:t>
            </a:r>
          </a:p>
        </p:txBody>
      </p:sp>
      <p:sp>
        <p:nvSpPr>
          <p:cNvPr id="15" name="Plassholder for innhold 2">
            <a:extLst>
              <a:ext uri="{FF2B5EF4-FFF2-40B4-BE49-F238E27FC236}">
                <a16:creationId xmlns:a16="http://schemas.microsoft.com/office/drawing/2014/main" id="{629B8864-BB2D-BB44-B439-47C5446B5862}"/>
              </a:ext>
            </a:extLst>
          </p:cNvPr>
          <p:cNvSpPr txBox="1">
            <a:spLocks/>
          </p:cNvSpPr>
          <p:nvPr/>
        </p:nvSpPr>
        <p:spPr>
          <a:xfrm>
            <a:off x="6428933" y="2510422"/>
            <a:ext cx="5440804" cy="3404648"/>
          </a:xfrm>
          <a:prstGeom prst="rect">
            <a:avLst/>
          </a:prstGeom>
        </p:spPr>
        <p:txBody>
          <a:bodyPr lIns="0" bIns="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b-NO" sz="1800" dirty="0">
                <a:solidFill>
                  <a:schemeClr val="tx1"/>
                </a:solidFill>
              </a:rPr>
              <a:t>Verdensbanken anslår at opp til 140 millioner mennesker kan måtte flykte på grunn av klima-endringer innen 2050.</a:t>
            </a:r>
          </a:p>
          <a:p>
            <a:pPr marL="0" indent="0">
              <a:lnSpc>
                <a:spcPct val="100000"/>
              </a:lnSpc>
              <a:buNone/>
            </a:pPr>
            <a:r>
              <a:rPr lang="nb-NO" sz="1800" dirty="0">
                <a:solidFill>
                  <a:schemeClr val="tx1"/>
                </a:solidFill>
              </a:rPr>
              <a:t>Fordi klimaendringene er irreversible frykter man at de blir permanente flyktninger. </a:t>
            </a:r>
          </a:p>
          <a:p>
            <a:pPr marL="0" indent="0">
              <a:lnSpc>
                <a:spcPct val="100000"/>
              </a:lnSpc>
              <a:buNone/>
            </a:pPr>
            <a:r>
              <a:rPr lang="nb-NO" sz="1800" dirty="0">
                <a:solidFill>
                  <a:schemeClr val="tx1"/>
                </a:solidFill>
              </a:rPr>
              <a:t>Klimaflyktninger er i dag ikke omfattet av FNs flyktningkonvensjon og har ikke rett til å søke beskyttelse i andre land. </a:t>
            </a:r>
          </a:p>
          <a:p>
            <a:pPr marL="0" indent="0">
              <a:lnSpc>
                <a:spcPct val="100000"/>
              </a:lnSpc>
              <a:buNone/>
            </a:pPr>
            <a:endParaRPr lang="nb-NO" sz="1800" dirty="0">
              <a:solidFill>
                <a:schemeClr val="tx1"/>
              </a:solidFill>
            </a:endParaRPr>
          </a:p>
        </p:txBody>
      </p:sp>
      <p:sp>
        <p:nvSpPr>
          <p:cNvPr id="9" name="TextBox 17">
            <a:extLst>
              <a:ext uri="{FF2B5EF4-FFF2-40B4-BE49-F238E27FC236}">
                <a16:creationId xmlns:a16="http://schemas.microsoft.com/office/drawing/2014/main" id="{EC36F549-D3B8-AA48-A29B-822DA68A8874}"/>
              </a:ext>
            </a:extLst>
          </p:cNvPr>
          <p:cNvSpPr txBox="1"/>
          <p:nvPr/>
        </p:nvSpPr>
        <p:spPr>
          <a:xfrm>
            <a:off x="9279582" y="6359888"/>
            <a:ext cx="2590155" cy="155684"/>
          </a:xfrm>
          <a:prstGeom prst="rect">
            <a:avLst/>
          </a:prstGeom>
        </p:spPr>
        <p:txBody>
          <a:bodyPr wrap="square" lIns="0" tIns="0" rIns="0" bIns="0" rtlCol="0" anchor="t">
            <a:spAutoFit/>
          </a:bodyPr>
          <a:lstStyle/>
          <a:p>
            <a:pPr algn="r">
              <a:lnSpc>
                <a:spcPts val="1265"/>
              </a:lnSpc>
            </a:pPr>
            <a:r>
              <a:rPr lang="en-US" sz="904" dirty="0">
                <a:solidFill>
                  <a:srgbClr val="FFFFFF"/>
                </a:solidFill>
                <a:latin typeface="Theinhardt 1"/>
              </a:rPr>
              <a:t>KLIMA OG KRISER – DEBATT TIL LANDSMØTET 2023</a:t>
            </a:r>
          </a:p>
        </p:txBody>
      </p:sp>
      <p:pic>
        <p:nvPicPr>
          <p:cNvPr id="16" name="Picture 9">
            <a:extLst>
              <a:ext uri="{FF2B5EF4-FFF2-40B4-BE49-F238E27FC236}">
                <a16:creationId xmlns:a16="http://schemas.microsoft.com/office/drawing/2014/main" id="{C5548265-44A2-2E4B-833C-CD0305A519D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33352" y="339735"/>
            <a:ext cx="1536385" cy="357209"/>
          </a:xfrm>
          <a:prstGeom prst="rect">
            <a:avLst/>
          </a:prstGeom>
        </p:spPr>
      </p:pic>
    </p:spTree>
    <p:extLst>
      <p:ext uri="{BB962C8B-B14F-4D97-AF65-F5344CB8AC3E}">
        <p14:creationId xmlns:p14="http://schemas.microsoft.com/office/powerpoint/2010/main" val="277590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8ECD2-9A9E-EC43-BCFA-371CED6925F3}"/>
              </a:ext>
            </a:extLst>
          </p:cNvPr>
          <p:cNvSpPr>
            <a:spLocks noGrp="1"/>
          </p:cNvSpPr>
          <p:nvPr>
            <p:ph type="title"/>
          </p:nvPr>
        </p:nvSpPr>
        <p:spPr>
          <a:xfrm>
            <a:off x="334964" y="1552262"/>
            <a:ext cx="5440804" cy="791754"/>
          </a:xfrm>
        </p:spPr>
        <p:txBody>
          <a:bodyPr>
            <a:noAutofit/>
          </a:bodyPr>
          <a:lstStyle/>
          <a:p>
            <a:r>
              <a:rPr lang="nb-NO" b="0" dirty="0">
                <a:solidFill>
                  <a:schemeClr val="tx1"/>
                </a:solidFill>
              </a:rPr>
              <a:t>Case: </a:t>
            </a:r>
            <a:br>
              <a:rPr lang="nb-NO" b="1" dirty="0"/>
            </a:br>
            <a:r>
              <a:rPr lang="nb-NO" b="1" dirty="0"/>
              <a:t>I framtida kan det komme flere klimaflyktninger til Norge</a:t>
            </a:r>
            <a:endParaRPr lang="nb-NO" dirty="0"/>
          </a:p>
        </p:txBody>
      </p:sp>
      <p:sp>
        <p:nvSpPr>
          <p:cNvPr id="3" name="Plassholder for innhold 2">
            <a:extLst>
              <a:ext uri="{FF2B5EF4-FFF2-40B4-BE49-F238E27FC236}">
                <a16:creationId xmlns:a16="http://schemas.microsoft.com/office/drawing/2014/main" id="{FC1C1962-E38D-2F46-B339-7CD51EA11D1C}"/>
              </a:ext>
            </a:extLst>
          </p:cNvPr>
          <p:cNvSpPr>
            <a:spLocks noGrp="1"/>
          </p:cNvSpPr>
          <p:nvPr>
            <p:ph idx="1"/>
          </p:nvPr>
        </p:nvSpPr>
        <p:spPr>
          <a:xfrm>
            <a:off x="334963" y="2629191"/>
            <a:ext cx="5557837" cy="4039917"/>
          </a:xfrm>
        </p:spPr>
        <p:txBody>
          <a:bodyPr>
            <a:normAutofit/>
          </a:bodyPr>
          <a:lstStyle/>
          <a:p>
            <a:pPr lvl="0"/>
            <a:r>
              <a:rPr lang="nb-NO" dirty="0"/>
              <a:t>Hva vil det si å flykte på grunn av klimaendringer?</a:t>
            </a:r>
          </a:p>
          <a:p>
            <a:pPr lvl="0"/>
            <a:r>
              <a:rPr lang="nb-NO" dirty="0"/>
              <a:t>Hvorfor kan klimaendringer øke antall folk på flukt?</a:t>
            </a:r>
          </a:p>
          <a:p>
            <a:pPr lvl="0"/>
            <a:r>
              <a:rPr lang="nb-NO" dirty="0"/>
              <a:t>Norge har i stor grad bygd egen velstand på produksjon og eksport av fossil energi. Gjør det at vi bør ta et særlig ansvar for å ta imot klimaflyktninger?</a:t>
            </a:r>
          </a:p>
          <a:p>
            <a:pPr lvl="0"/>
            <a:r>
              <a:rPr lang="nb-NO" dirty="0"/>
              <a:t>Hva kan Norsk Folkehjelp bidra med dersom det kommer flere klimaflyktninger, og hva trenger vi av kompetanse for å bidra?</a:t>
            </a:r>
          </a:p>
          <a:p>
            <a:endParaRPr lang="nb-NO" dirty="0"/>
          </a:p>
        </p:txBody>
      </p:sp>
      <p:pic>
        <p:nvPicPr>
          <p:cNvPr id="7" name="Plassholder for bilde 6">
            <a:extLst>
              <a:ext uri="{FF2B5EF4-FFF2-40B4-BE49-F238E27FC236}">
                <a16:creationId xmlns:a16="http://schemas.microsoft.com/office/drawing/2014/main" id="{E714F8DC-011D-EF43-A481-6983CCAFF03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p:spPr>
      </p:pic>
    </p:spTree>
    <p:extLst>
      <p:ext uri="{BB962C8B-B14F-4D97-AF65-F5344CB8AC3E}">
        <p14:creationId xmlns:p14="http://schemas.microsoft.com/office/powerpoint/2010/main" val="304025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8ECD2-9A9E-EC43-BCFA-371CED6925F3}"/>
              </a:ext>
            </a:extLst>
          </p:cNvPr>
          <p:cNvSpPr>
            <a:spLocks noGrp="1"/>
          </p:cNvSpPr>
          <p:nvPr>
            <p:ph type="title"/>
          </p:nvPr>
        </p:nvSpPr>
        <p:spPr>
          <a:xfrm>
            <a:off x="6430964" y="1741154"/>
            <a:ext cx="5546388" cy="791754"/>
          </a:xfrm>
        </p:spPr>
        <p:txBody>
          <a:bodyPr>
            <a:noAutofit/>
          </a:bodyPr>
          <a:lstStyle/>
          <a:p>
            <a:r>
              <a:rPr lang="nb-NO" b="0" dirty="0">
                <a:solidFill>
                  <a:schemeClr val="tx1"/>
                </a:solidFill>
              </a:rPr>
              <a:t>Case: </a:t>
            </a:r>
            <a:br>
              <a:rPr lang="nb-NO" dirty="0"/>
            </a:br>
            <a:r>
              <a:rPr lang="nb-NO" dirty="0"/>
              <a:t>Støtte til klimakutt i fattige land og tilpasning til klimaendringer kan gi færre ressurser til annen type bistand</a:t>
            </a:r>
          </a:p>
        </p:txBody>
      </p:sp>
      <p:sp>
        <p:nvSpPr>
          <p:cNvPr id="3" name="Plassholder for innhold 2">
            <a:extLst>
              <a:ext uri="{FF2B5EF4-FFF2-40B4-BE49-F238E27FC236}">
                <a16:creationId xmlns:a16="http://schemas.microsoft.com/office/drawing/2014/main" id="{FC1C1962-E38D-2F46-B339-7CD51EA11D1C}"/>
              </a:ext>
            </a:extLst>
          </p:cNvPr>
          <p:cNvSpPr>
            <a:spLocks noGrp="1"/>
          </p:cNvSpPr>
          <p:nvPr>
            <p:ph idx="1"/>
          </p:nvPr>
        </p:nvSpPr>
        <p:spPr>
          <a:xfrm>
            <a:off x="6430963" y="2818083"/>
            <a:ext cx="5440805" cy="4039917"/>
          </a:xfrm>
        </p:spPr>
        <p:txBody>
          <a:bodyPr>
            <a:noAutofit/>
          </a:bodyPr>
          <a:lstStyle/>
          <a:p>
            <a:pPr lvl="0"/>
            <a:r>
              <a:rPr lang="nb-NO" dirty="0"/>
              <a:t>Hvordan kan lokallagene bidra til en fortsatt sterk oppslutning rundt opprettholdelse av tradisjonelt bistandssamarbeid i en tid der krav om klimarelatert støtte vil øke?</a:t>
            </a:r>
          </a:p>
          <a:p>
            <a:pPr lvl="0"/>
            <a:r>
              <a:rPr lang="nb-NO" dirty="0"/>
              <a:t>Hvordan kan vi i lokallagene i større grad engasjere oss og være viktige lokale ambassadører for partnerne våre der ute?</a:t>
            </a:r>
          </a:p>
          <a:p>
            <a:pPr lvl="0"/>
            <a:r>
              <a:rPr lang="nb-NO" dirty="0"/>
              <a:t>Hvordan kan lokallagene bidra til å påvirke beslutninger om å øke bistandsbudsjettet?</a:t>
            </a:r>
          </a:p>
          <a:p>
            <a:endParaRPr lang="nb-NO" dirty="0"/>
          </a:p>
        </p:txBody>
      </p:sp>
      <p:pic>
        <p:nvPicPr>
          <p:cNvPr id="7" name="Plassholder for bilde 6">
            <a:extLst>
              <a:ext uri="{FF2B5EF4-FFF2-40B4-BE49-F238E27FC236}">
                <a16:creationId xmlns:a16="http://schemas.microsoft.com/office/drawing/2014/main" id="{7C58BB2C-81AF-6347-AFA7-FF3FBF0B3E8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0079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8ECD2-9A9E-EC43-BCFA-371CED6925F3}"/>
              </a:ext>
            </a:extLst>
          </p:cNvPr>
          <p:cNvSpPr>
            <a:spLocks noGrp="1"/>
          </p:cNvSpPr>
          <p:nvPr>
            <p:ph type="title"/>
          </p:nvPr>
        </p:nvSpPr>
        <p:spPr>
          <a:xfrm>
            <a:off x="334964" y="1407779"/>
            <a:ext cx="5440804" cy="791754"/>
          </a:xfrm>
        </p:spPr>
        <p:txBody>
          <a:bodyPr/>
          <a:lstStyle/>
          <a:p>
            <a:r>
              <a:rPr lang="nb-NO" b="0" dirty="0">
                <a:solidFill>
                  <a:schemeClr val="tx1"/>
                </a:solidFill>
              </a:rPr>
              <a:t>Case: </a:t>
            </a:r>
            <a:br>
              <a:rPr lang="nb-NO" dirty="0"/>
            </a:br>
            <a:r>
              <a:rPr lang="nb-NO" b="1" dirty="0"/>
              <a:t>Omstillingsevne i lokallagene</a:t>
            </a:r>
            <a:endParaRPr lang="nb-NO" dirty="0"/>
          </a:p>
        </p:txBody>
      </p:sp>
      <p:sp>
        <p:nvSpPr>
          <p:cNvPr id="3" name="Plassholder for innhold 2">
            <a:extLst>
              <a:ext uri="{FF2B5EF4-FFF2-40B4-BE49-F238E27FC236}">
                <a16:creationId xmlns:a16="http://schemas.microsoft.com/office/drawing/2014/main" id="{FC1C1962-E38D-2F46-B339-7CD51EA11D1C}"/>
              </a:ext>
            </a:extLst>
          </p:cNvPr>
          <p:cNvSpPr>
            <a:spLocks noGrp="1"/>
          </p:cNvSpPr>
          <p:nvPr>
            <p:ph idx="1"/>
          </p:nvPr>
        </p:nvSpPr>
        <p:spPr>
          <a:xfrm>
            <a:off x="334963" y="2484709"/>
            <a:ext cx="5440805" cy="2544492"/>
          </a:xfrm>
        </p:spPr>
        <p:txBody>
          <a:bodyPr>
            <a:noAutofit/>
          </a:bodyPr>
          <a:lstStyle/>
          <a:p>
            <a:pPr marL="0" indent="0">
              <a:buNone/>
            </a:pPr>
            <a:r>
              <a:rPr lang="nb-NO" dirty="0"/>
              <a:t>Når klimaendringene slår inn for fullt, vil det være behov for frivillig sektor å tilpasse seg. </a:t>
            </a:r>
          </a:p>
          <a:p>
            <a:pPr lvl="0"/>
            <a:r>
              <a:rPr lang="nb-NO" dirty="0"/>
              <a:t>Hva må til for at vi skal være en organisasjon som er tilpasningsdyktig og innovative i krisesituasjoner?</a:t>
            </a:r>
          </a:p>
          <a:p>
            <a:pPr lvl="0"/>
            <a:r>
              <a:rPr lang="nb-NO" dirty="0"/>
              <a:t>Hvordan kan lagene bruke sine erfaringer og nettverk til å møte nye behov i en krisetid?</a:t>
            </a:r>
          </a:p>
          <a:p>
            <a:pPr lvl="0"/>
            <a:r>
              <a:rPr lang="nb-NO" dirty="0"/>
              <a:t>Er vi rigget riktig? Hvilke strukturer må på plass?</a:t>
            </a:r>
          </a:p>
          <a:p>
            <a:endParaRPr lang="nb-NO" dirty="0"/>
          </a:p>
        </p:txBody>
      </p:sp>
      <p:pic>
        <p:nvPicPr>
          <p:cNvPr id="7" name="Plassholder for bilde 6">
            <a:extLst>
              <a:ext uri="{FF2B5EF4-FFF2-40B4-BE49-F238E27FC236}">
                <a16:creationId xmlns:a16="http://schemas.microsoft.com/office/drawing/2014/main" id="{4C6C0E2E-2146-DD46-BD6A-C6FECEB0B5D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6555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8ECD2-9A9E-EC43-BCFA-371CED6925F3}"/>
              </a:ext>
            </a:extLst>
          </p:cNvPr>
          <p:cNvSpPr>
            <a:spLocks noGrp="1"/>
          </p:cNvSpPr>
          <p:nvPr>
            <p:ph type="title"/>
          </p:nvPr>
        </p:nvSpPr>
        <p:spPr>
          <a:xfrm>
            <a:off x="831850" y="3119437"/>
            <a:ext cx="5264150" cy="1757363"/>
          </a:xfrm>
        </p:spPr>
        <p:txBody>
          <a:bodyPr>
            <a:normAutofit/>
          </a:bodyPr>
          <a:lstStyle/>
          <a:p>
            <a:r>
              <a:rPr lang="nb-NO" sz="6000" b="1" dirty="0"/>
              <a:t>Miner og eksplosiver</a:t>
            </a:r>
            <a:endParaRPr lang="nb-NO" sz="6000" dirty="0"/>
          </a:p>
        </p:txBody>
      </p:sp>
    </p:spTree>
    <p:extLst>
      <p:ext uri="{BB962C8B-B14F-4D97-AF65-F5344CB8AC3E}">
        <p14:creationId xmlns:p14="http://schemas.microsoft.com/office/powerpoint/2010/main" val="26952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lassholder for innhold 21">
            <a:extLst>
              <a:ext uri="{FF2B5EF4-FFF2-40B4-BE49-F238E27FC236}">
                <a16:creationId xmlns:a16="http://schemas.microsoft.com/office/drawing/2014/main" id="{F14D67A5-CF77-8743-8D67-08EB442AFED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11" name="Rektangel 10">
            <a:extLst>
              <a:ext uri="{FF2B5EF4-FFF2-40B4-BE49-F238E27FC236}">
                <a16:creationId xmlns:a16="http://schemas.microsoft.com/office/drawing/2014/main" id="{91A152B8-8939-1F48-86A0-B11668571BFE}"/>
              </a:ext>
            </a:extLst>
          </p:cNvPr>
          <p:cNvSpPr/>
          <p:nvPr/>
        </p:nvSpPr>
        <p:spPr>
          <a:xfrm rot="5400000">
            <a:off x="1200149" y="-1200148"/>
            <a:ext cx="6858002" cy="9258300"/>
          </a:xfrm>
          <a:prstGeom prst="rect">
            <a:avLst/>
          </a:prstGeom>
          <a:gradFill>
            <a:gsLst>
              <a:gs pos="0">
                <a:schemeClr val="accent1">
                  <a:alpha val="0"/>
                  <a:lumMod val="92561"/>
                </a:schemeClr>
              </a:gs>
              <a:gs pos="100000">
                <a:schemeClr val="tx1">
                  <a:alpha val="65546"/>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AutoShape 14">
            <a:extLst>
              <a:ext uri="{FF2B5EF4-FFF2-40B4-BE49-F238E27FC236}">
                <a16:creationId xmlns:a16="http://schemas.microsoft.com/office/drawing/2014/main" id="{E2C63FD4-EB91-974B-A3F4-1FC80B526EA1}"/>
              </a:ext>
            </a:extLst>
          </p:cNvPr>
          <p:cNvSpPr/>
          <p:nvPr/>
        </p:nvSpPr>
        <p:spPr>
          <a:xfrm>
            <a:off x="0" y="1570015"/>
            <a:ext cx="6096000" cy="3738585"/>
          </a:xfrm>
          <a:prstGeom prst="rect">
            <a:avLst/>
          </a:prstGeom>
          <a:solidFill>
            <a:schemeClr val="accent6">
              <a:alpha val="80000"/>
            </a:schemeClr>
          </a:solidFill>
        </p:spPr>
      </p:sp>
      <p:sp>
        <p:nvSpPr>
          <p:cNvPr id="13" name="TextBox 17">
            <a:extLst>
              <a:ext uri="{FF2B5EF4-FFF2-40B4-BE49-F238E27FC236}">
                <a16:creationId xmlns:a16="http://schemas.microsoft.com/office/drawing/2014/main" id="{E7CA996B-230D-A147-8E12-62D287EB36C5}"/>
              </a:ext>
            </a:extLst>
          </p:cNvPr>
          <p:cNvSpPr txBox="1"/>
          <p:nvPr/>
        </p:nvSpPr>
        <p:spPr>
          <a:xfrm>
            <a:off x="334963" y="6368941"/>
            <a:ext cx="2590155" cy="155684"/>
          </a:xfrm>
          <a:prstGeom prst="rect">
            <a:avLst/>
          </a:prstGeom>
        </p:spPr>
        <p:txBody>
          <a:bodyPr wrap="square" lIns="0" tIns="0" rIns="0" bIns="0" rtlCol="0" anchor="t">
            <a:spAutoFit/>
          </a:bodyPr>
          <a:lstStyle/>
          <a:p>
            <a:pPr algn="l">
              <a:lnSpc>
                <a:spcPts val="1265"/>
              </a:lnSpc>
            </a:pPr>
            <a:r>
              <a:rPr lang="en-US" sz="904" dirty="0">
                <a:solidFill>
                  <a:srgbClr val="FFFFFF"/>
                </a:solidFill>
                <a:latin typeface="Theinhardt 1"/>
              </a:rPr>
              <a:t>KLIMA OG KRISER – DEBATT TIL LANDSMØTET 2023</a:t>
            </a:r>
          </a:p>
        </p:txBody>
      </p:sp>
      <p:pic>
        <p:nvPicPr>
          <p:cNvPr id="14" name="Picture 9">
            <a:extLst>
              <a:ext uri="{FF2B5EF4-FFF2-40B4-BE49-F238E27FC236}">
                <a16:creationId xmlns:a16="http://schemas.microsoft.com/office/drawing/2014/main" id="{21B45F3A-C2BD-1145-931C-C9168AB62F3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46816" y="336128"/>
            <a:ext cx="1536385" cy="357209"/>
          </a:xfrm>
          <a:prstGeom prst="rect">
            <a:avLst/>
          </a:prstGeom>
        </p:spPr>
      </p:pic>
      <p:sp>
        <p:nvSpPr>
          <p:cNvPr id="15" name="Tittel 1">
            <a:extLst>
              <a:ext uri="{FF2B5EF4-FFF2-40B4-BE49-F238E27FC236}">
                <a16:creationId xmlns:a16="http://schemas.microsoft.com/office/drawing/2014/main" id="{69923A2F-12CB-5D48-AD68-762ACC08796D}"/>
              </a:ext>
            </a:extLst>
          </p:cNvPr>
          <p:cNvSpPr txBox="1">
            <a:spLocks/>
          </p:cNvSpPr>
          <p:nvPr/>
        </p:nvSpPr>
        <p:spPr>
          <a:xfrm>
            <a:off x="334964" y="1997070"/>
            <a:ext cx="5440804" cy="791754"/>
          </a:xfrm>
          <a:prstGeom prst="rect">
            <a:avLst/>
          </a:prstGeom>
        </p:spPr>
        <p:txBody>
          <a:bodyPr lIns="0"/>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nb-NO" dirty="0">
                <a:solidFill>
                  <a:schemeClr val="tx1"/>
                </a:solidFill>
              </a:rPr>
              <a:t>Væpnet konflikt og klima</a:t>
            </a:r>
          </a:p>
        </p:txBody>
      </p:sp>
      <p:sp>
        <p:nvSpPr>
          <p:cNvPr id="16" name="Plassholder for innhold 2">
            <a:extLst>
              <a:ext uri="{FF2B5EF4-FFF2-40B4-BE49-F238E27FC236}">
                <a16:creationId xmlns:a16="http://schemas.microsoft.com/office/drawing/2014/main" id="{DDFCCF27-4291-4644-8C89-C125049931C4}"/>
              </a:ext>
            </a:extLst>
          </p:cNvPr>
          <p:cNvSpPr txBox="1">
            <a:spLocks/>
          </p:cNvSpPr>
          <p:nvPr/>
        </p:nvSpPr>
        <p:spPr>
          <a:xfrm>
            <a:off x="334963" y="2726322"/>
            <a:ext cx="5440804" cy="3404648"/>
          </a:xfrm>
          <a:prstGeom prst="rect">
            <a:avLst/>
          </a:prstGeom>
        </p:spPr>
        <p:txBody>
          <a:bodyPr lIns="0" bIns="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b-NO" sz="1800" dirty="0">
                <a:solidFill>
                  <a:schemeClr val="tx1"/>
                </a:solidFill>
              </a:rPr>
              <a:t>I konfliktområder ser man en økning i avskoging, ødeleggelse av dyrket mark og skogbranner, og konsekvensene preger hele gerenasjoner og nasjoner i flere tiår etterpå.</a:t>
            </a:r>
          </a:p>
          <a:p>
            <a:pPr marL="0" indent="0">
              <a:lnSpc>
                <a:spcPct val="100000"/>
              </a:lnSpc>
              <a:buNone/>
            </a:pPr>
            <a:r>
              <a:rPr lang="nb-NO" sz="1800" dirty="0">
                <a:solidFill>
                  <a:schemeClr val="tx1"/>
                </a:solidFill>
              </a:rPr>
              <a:t>Både naturødeleggelser og klimaendringer påvirkes av væpnet konflikt, og det er liten forståelse rundt de langsiktige miljøkonsekvensene av krig. </a:t>
            </a:r>
          </a:p>
          <a:p>
            <a:pPr marL="0" indent="0">
              <a:lnSpc>
                <a:spcPct val="100000"/>
              </a:lnSpc>
              <a:buNone/>
            </a:pPr>
            <a:endParaRPr lang="nb-NO" sz="1800" dirty="0">
              <a:solidFill>
                <a:schemeClr val="tx1"/>
              </a:solidFill>
            </a:endParaRPr>
          </a:p>
        </p:txBody>
      </p:sp>
    </p:spTree>
    <p:extLst>
      <p:ext uri="{BB962C8B-B14F-4D97-AF65-F5344CB8AC3E}">
        <p14:creationId xmlns:p14="http://schemas.microsoft.com/office/powerpoint/2010/main" val="196916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8ECD2-9A9E-EC43-BCFA-371CED6925F3}"/>
              </a:ext>
            </a:extLst>
          </p:cNvPr>
          <p:cNvSpPr>
            <a:spLocks noGrp="1"/>
          </p:cNvSpPr>
          <p:nvPr>
            <p:ph type="title"/>
          </p:nvPr>
        </p:nvSpPr>
        <p:spPr>
          <a:xfrm>
            <a:off x="6430964" y="2034862"/>
            <a:ext cx="5440804" cy="791754"/>
          </a:xfrm>
        </p:spPr>
        <p:txBody>
          <a:bodyPr>
            <a:noAutofit/>
          </a:bodyPr>
          <a:lstStyle/>
          <a:p>
            <a:r>
              <a:rPr lang="nb-NO" b="0" dirty="0">
                <a:solidFill>
                  <a:schemeClr val="tx1"/>
                </a:solidFill>
              </a:rPr>
              <a:t>Case: </a:t>
            </a:r>
            <a:br>
              <a:rPr lang="nb-NO" dirty="0"/>
            </a:br>
            <a:r>
              <a:rPr lang="nb-NO" b="1" dirty="0"/>
              <a:t>Den store flommen i Vietnam i 2020 økte faren for at klase-bombene ble tatt av strømmen</a:t>
            </a:r>
            <a:endParaRPr lang="nb-NO" dirty="0"/>
          </a:p>
        </p:txBody>
      </p:sp>
      <p:sp>
        <p:nvSpPr>
          <p:cNvPr id="3" name="Plassholder for innhold 2">
            <a:extLst>
              <a:ext uri="{FF2B5EF4-FFF2-40B4-BE49-F238E27FC236}">
                <a16:creationId xmlns:a16="http://schemas.microsoft.com/office/drawing/2014/main" id="{FC1C1962-E38D-2F46-B339-7CD51EA11D1C}"/>
              </a:ext>
            </a:extLst>
          </p:cNvPr>
          <p:cNvSpPr>
            <a:spLocks noGrp="1"/>
          </p:cNvSpPr>
          <p:nvPr>
            <p:ph idx="1"/>
          </p:nvPr>
        </p:nvSpPr>
        <p:spPr>
          <a:xfrm>
            <a:off x="6430963" y="3111791"/>
            <a:ext cx="5440805" cy="4039917"/>
          </a:xfrm>
        </p:spPr>
        <p:txBody>
          <a:bodyPr/>
          <a:lstStyle/>
          <a:p>
            <a:pPr marL="0" indent="0">
              <a:buNone/>
            </a:pPr>
            <a:r>
              <a:rPr lang="nb-NO" dirty="0"/>
              <a:t>Jordras, oversvømmelser og ekstremvær førte til at eksplosiver som miner og klasebomber ble ført av vannmassene inn i nye områder, eller områder som allerede har blitt klarert. </a:t>
            </a:r>
          </a:p>
          <a:p>
            <a:pPr marL="0" indent="0">
              <a:buNone/>
            </a:pPr>
            <a:r>
              <a:rPr lang="nb-NO" dirty="0"/>
              <a:t>Naturkatastrofer fører også til at folk må flykte over områder som har blitt rekontaminert av eksplosiver.</a:t>
            </a:r>
          </a:p>
          <a:p>
            <a:endParaRPr lang="nb-NO" dirty="0"/>
          </a:p>
        </p:txBody>
      </p:sp>
      <p:pic>
        <p:nvPicPr>
          <p:cNvPr id="27" name="Plassholder for bilde 26">
            <a:extLst>
              <a:ext uri="{FF2B5EF4-FFF2-40B4-BE49-F238E27FC236}">
                <a16:creationId xmlns:a16="http://schemas.microsoft.com/office/drawing/2014/main" id="{0AE43E5B-3689-1D43-AB13-3B7D3A97E1B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54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8ECD2-9A9E-EC43-BCFA-371CED6925F3}"/>
              </a:ext>
            </a:extLst>
          </p:cNvPr>
          <p:cNvSpPr>
            <a:spLocks noGrp="1"/>
          </p:cNvSpPr>
          <p:nvPr>
            <p:ph type="title"/>
          </p:nvPr>
        </p:nvSpPr>
        <p:spPr>
          <a:xfrm>
            <a:off x="6430964" y="2034862"/>
            <a:ext cx="5440804" cy="791754"/>
          </a:xfrm>
        </p:spPr>
        <p:txBody>
          <a:bodyPr>
            <a:noAutofit/>
          </a:bodyPr>
          <a:lstStyle/>
          <a:p>
            <a:r>
              <a:rPr lang="nb-NO" b="0" dirty="0">
                <a:solidFill>
                  <a:schemeClr val="tx1"/>
                </a:solidFill>
              </a:rPr>
              <a:t>Case: </a:t>
            </a:r>
            <a:br>
              <a:rPr lang="nb-NO" dirty="0"/>
            </a:br>
            <a:r>
              <a:rPr lang="nb-NO" b="1" dirty="0"/>
              <a:t>Den store flommen i Vietnam i 2020 økte faren for at klase-bombene ble tatt av strømmen</a:t>
            </a:r>
            <a:endParaRPr lang="nb-NO" dirty="0"/>
          </a:p>
        </p:txBody>
      </p:sp>
      <p:sp>
        <p:nvSpPr>
          <p:cNvPr id="3" name="Plassholder for innhold 2">
            <a:extLst>
              <a:ext uri="{FF2B5EF4-FFF2-40B4-BE49-F238E27FC236}">
                <a16:creationId xmlns:a16="http://schemas.microsoft.com/office/drawing/2014/main" id="{FC1C1962-E38D-2F46-B339-7CD51EA11D1C}"/>
              </a:ext>
            </a:extLst>
          </p:cNvPr>
          <p:cNvSpPr>
            <a:spLocks noGrp="1"/>
          </p:cNvSpPr>
          <p:nvPr>
            <p:ph idx="1"/>
          </p:nvPr>
        </p:nvSpPr>
        <p:spPr>
          <a:xfrm>
            <a:off x="6430963" y="3111791"/>
            <a:ext cx="5440805" cy="4039917"/>
          </a:xfrm>
        </p:spPr>
        <p:txBody>
          <a:bodyPr/>
          <a:lstStyle/>
          <a:p>
            <a:pPr>
              <a:lnSpc>
                <a:spcPct val="100000"/>
              </a:lnSpc>
            </a:pPr>
            <a:r>
              <a:rPr lang="nb-NO" dirty="0"/>
              <a:t>Hva skal Norsk Folkehjelp prioritere: Områder som utgjør en fare for mennesker i dag, eller områder som utgjør en fare i morgen? </a:t>
            </a:r>
          </a:p>
          <a:p>
            <a:pPr>
              <a:lnSpc>
                <a:spcPct val="100000"/>
              </a:lnSpc>
            </a:pPr>
            <a:r>
              <a:rPr lang="nb-NO" dirty="0"/>
              <a:t>Hvordan kan Norsk Folkehjelp kartlegge risiko for ekstremvær og fluktruter i land der vi jobber?</a:t>
            </a:r>
          </a:p>
          <a:p>
            <a:pPr>
              <a:lnSpc>
                <a:spcPct val="100000"/>
              </a:lnSpc>
            </a:pPr>
            <a:r>
              <a:rPr lang="nb-NO" dirty="0"/>
              <a:t>I hvor stor grad skal dette påvirke innsatsen vi gjør?</a:t>
            </a:r>
          </a:p>
        </p:txBody>
      </p:sp>
      <p:pic>
        <p:nvPicPr>
          <p:cNvPr id="27" name="Plassholder for bilde 26">
            <a:extLst>
              <a:ext uri="{FF2B5EF4-FFF2-40B4-BE49-F238E27FC236}">
                <a16:creationId xmlns:a16="http://schemas.microsoft.com/office/drawing/2014/main" id="{0AE43E5B-3689-1D43-AB13-3B7D3A97E1B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304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8ECD2-9A9E-EC43-BCFA-371CED6925F3}"/>
              </a:ext>
            </a:extLst>
          </p:cNvPr>
          <p:cNvSpPr>
            <a:spLocks noGrp="1"/>
          </p:cNvSpPr>
          <p:nvPr>
            <p:ph type="title"/>
          </p:nvPr>
        </p:nvSpPr>
        <p:spPr>
          <a:xfrm>
            <a:off x="334964" y="1741154"/>
            <a:ext cx="5440804" cy="791754"/>
          </a:xfrm>
        </p:spPr>
        <p:txBody>
          <a:bodyPr>
            <a:noAutofit/>
          </a:bodyPr>
          <a:lstStyle/>
          <a:p>
            <a:r>
              <a:rPr lang="nb-NO" b="0" dirty="0">
                <a:solidFill>
                  <a:schemeClr val="tx1"/>
                </a:solidFill>
              </a:rPr>
              <a:t>Case: </a:t>
            </a:r>
            <a:br>
              <a:rPr lang="nb-NO" dirty="0"/>
            </a:br>
            <a:r>
              <a:rPr lang="nb-NO" b="1" dirty="0"/>
              <a:t>Nedrustning og klimaendringer er tett forbundet</a:t>
            </a:r>
            <a:endParaRPr lang="nb-NO" dirty="0"/>
          </a:p>
        </p:txBody>
      </p:sp>
      <p:sp>
        <p:nvSpPr>
          <p:cNvPr id="3" name="Plassholder for innhold 2">
            <a:extLst>
              <a:ext uri="{FF2B5EF4-FFF2-40B4-BE49-F238E27FC236}">
                <a16:creationId xmlns:a16="http://schemas.microsoft.com/office/drawing/2014/main" id="{FC1C1962-E38D-2F46-B339-7CD51EA11D1C}"/>
              </a:ext>
            </a:extLst>
          </p:cNvPr>
          <p:cNvSpPr>
            <a:spLocks noGrp="1"/>
          </p:cNvSpPr>
          <p:nvPr>
            <p:ph idx="1"/>
          </p:nvPr>
        </p:nvSpPr>
        <p:spPr>
          <a:xfrm>
            <a:off x="334963" y="2818083"/>
            <a:ext cx="5440805" cy="4039917"/>
          </a:xfrm>
        </p:spPr>
        <p:txBody>
          <a:bodyPr>
            <a:noAutofit/>
          </a:bodyPr>
          <a:lstStyle/>
          <a:p>
            <a:pPr marL="0" indent="0">
              <a:buNone/>
            </a:pPr>
            <a:r>
              <a:rPr lang="nb-NO" dirty="0"/>
              <a:t>Klimagassutslipp fra produksjon og frakt av våpen er signifikant. Samtidig har atomvåpentesting og bruk av eksplosive våpen enorme konsekvenser for miljøet.</a:t>
            </a:r>
          </a:p>
          <a:p>
            <a:r>
              <a:rPr lang="nb-NO" dirty="0"/>
              <a:t>Hva skal Norsk Folkehjelps «stemme» være i denne debatten?</a:t>
            </a:r>
          </a:p>
          <a:p>
            <a:endParaRPr lang="nb-NO" dirty="0"/>
          </a:p>
        </p:txBody>
      </p:sp>
      <p:pic>
        <p:nvPicPr>
          <p:cNvPr id="13" name="Plassholder for bilde 12">
            <a:extLst>
              <a:ext uri="{FF2B5EF4-FFF2-40B4-BE49-F238E27FC236}">
                <a16:creationId xmlns:a16="http://schemas.microsoft.com/office/drawing/2014/main" id="{9A084FC0-4A4A-C94D-9909-3EF1D9B46BC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1874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D182A1-0939-6841-A1CF-58A036682BE3}"/>
              </a:ext>
            </a:extLst>
          </p:cNvPr>
          <p:cNvSpPr>
            <a:spLocks noGrp="1"/>
          </p:cNvSpPr>
          <p:nvPr>
            <p:ph type="title"/>
          </p:nvPr>
        </p:nvSpPr>
        <p:spPr>
          <a:xfrm>
            <a:off x="1105748" y="894083"/>
            <a:ext cx="6603152" cy="791754"/>
          </a:xfrm>
        </p:spPr>
        <p:txBody>
          <a:bodyPr/>
          <a:lstStyle/>
          <a:p>
            <a:r>
              <a:rPr lang="nb-NO" dirty="0"/>
              <a:t>Velkommen til debatt!</a:t>
            </a:r>
          </a:p>
        </p:txBody>
      </p:sp>
      <p:sp>
        <p:nvSpPr>
          <p:cNvPr id="11" name="Plassholder for innhold 10">
            <a:extLst>
              <a:ext uri="{FF2B5EF4-FFF2-40B4-BE49-F238E27FC236}">
                <a16:creationId xmlns:a16="http://schemas.microsoft.com/office/drawing/2014/main" id="{373D51FF-7E53-FD4E-9FC8-5F64E44FF464}"/>
              </a:ext>
            </a:extLst>
          </p:cNvPr>
          <p:cNvSpPr>
            <a:spLocks noGrp="1"/>
          </p:cNvSpPr>
          <p:nvPr>
            <p:ph idx="1"/>
          </p:nvPr>
        </p:nvSpPr>
        <p:spPr>
          <a:xfrm>
            <a:off x="1105747" y="1794415"/>
            <a:ext cx="6603153" cy="3618276"/>
          </a:xfrm>
        </p:spPr>
        <p:txBody>
          <a:bodyPr>
            <a:normAutofit lnSpcReduction="10000"/>
          </a:bodyPr>
          <a:lstStyle/>
          <a:p>
            <a:pPr>
              <a:lnSpc>
                <a:spcPct val="110000"/>
              </a:lnSpc>
            </a:pPr>
            <a:r>
              <a:rPr lang="nb-NO" dirty="0" err="1"/>
              <a:t>Klimaendringane</a:t>
            </a:r>
            <a:r>
              <a:rPr lang="nb-NO" dirty="0"/>
              <a:t> er </a:t>
            </a:r>
            <a:r>
              <a:rPr lang="nb-NO" dirty="0" err="1"/>
              <a:t>ikkje</a:t>
            </a:r>
            <a:r>
              <a:rPr lang="nb-NO" dirty="0"/>
              <a:t> </a:t>
            </a:r>
            <a:r>
              <a:rPr lang="nb-NO" dirty="0" err="1"/>
              <a:t>berre</a:t>
            </a:r>
            <a:r>
              <a:rPr lang="nb-NO" dirty="0"/>
              <a:t> </a:t>
            </a:r>
            <a:r>
              <a:rPr lang="nb-NO" dirty="0" err="1"/>
              <a:t>ein</a:t>
            </a:r>
            <a:r>
              <a:rPr lang="nb-NO" dirty="0"/>
              <a:t> framtidig </a:t>
            </a:r>
            <a:r>
              <a:rPr lang="nb-NO" dirty="0" err="1"/>
              <a:t>trugsel</a:t>
            </a:r>
            <a:r>
              <a:rPr lang="nb-NO" dirty="0"/>
              <a:t>. </a:t>
            </a:r>
            <a:r>
              <a:rPr lang="nb-NO" dirty="0" err="1"/>
              <a:t>Klimaendringar</a:t>
            </a:r>
            <a:r>
              <a:rPr lang="nb-NO" dirty="0"/>
              <a:t> påverkar oss her og nå, og </a:t>
            </a:r>
            <a:r>
              <a:rPr lang="nb-NO" dirty="0" err="1"/>
              <a:t>rammar</a:t>
            </a:r>
            <a:r>
              <a:rPr lang="nb-NO" dirty="0"/>
              <a:t> </a:t>
            </a:r>
            <a:r>
              <a:rPr lang="nb-NO" dirty="0" err="1"/>
              <a:t>dei</a:t>
            </a:r>
            <a:r>
              <a:rPr lang="nb-NO" dirty="0"/>
              <a:t> </a:t>
            </a:r>
            <a:r>
              <a:rPr lang="nb-NO" dirty="0" err="1"/>
              <a:t>fattigaste</a:t>
            </a:r>
            <a:r>
              <a:rPr lang="nb-NO" dirty="0"/>
              <a:t> og </a:t>
            </a:r>
            <a:r>
              <a:rPr lang="nb-NO" dirty="0" err="1"/>
              <a:t>dei</a:t>
            </a:r>
            <a:r>
              <a:rPr lang="nb-NO" dirty="0"/>
              <a:t> som har minst ansvar for global oppvarming </a:t>
            </a:r>
            <a:r>
              <a:rPr lang="nb-NO" dirty="0" err="1"/>
              <a:t>hardast</a:t>
            </a:r>
            <a:r>
              <a:rPr lang="nb-NO" dirty="0"/>
              <a:t>. </a:t>
            </a:r>
          </a:p>
          <a:p>
            <a:pPr>
              <a:lnSpc>
                <a:spcPct val="110000"/>
              </a:lnSpc>
            </a:pPr>
            <a:r>
              <a:rPr lang="nb-NO" dirty="0" err="1"/>
              <a:t>Korleis</a:t>
            </a:r>
            <a:r>
              <a:rPr lang="nb-NO" dirty="0"/>
              <a:t> vil </a:t>
            </a:r>
            <a:r>
              <a:rPr lang="nb-NO" dirty="0" err="1"/>
              <a:t>me</a:t>
            </a:r>
            <a:r>
              <a:rPr lang="nb-NO" dirty="0"/>
              <a:t> i Norsk Folkehjelp merke </a:t>
            </a:r>
            <a:r>
              <a:rPr lang="nb-NO" dirty="0" err="1"/>
              <a:t>klimaendringane</a:t>
            </a:r>
            <a:r>
              <a:rPr lang="nb-NO" dirty="0"/>
              <a:t>, kva </a:t>
            </a:r>
            <a:r>
              <a:rPr lang="nb-NO" dirty="0" err="1"/>
              <a:t>konsekvensar</a:t>
            </a:r>
            <a:r>
              <a:rPr lang="nb-NO" dirty="0"/>
              <a:t> kan det få og bør det få for arbeidet vårt, og kva kan </a:t>
            </a:r>
            <a:r>
              <a:rPr lang="nb-NO" dirty="0" err="1"/>
              <a:t>me</a:t>
            </a:r>
            <a:r>
              <a:rPr lang="nb-NO" dirty="0"/>
              <a:t> sjølve bidra med for å redusere utsleppa i tråd med det </a:t>
            </a:r>
            <a:r>
              <a:rPr lang="nb-NO" dirty="0" err="1"/>
              <a:t>me</a:t>
            </a:r>
            <a:r>
              <a:rPr lang="nb-NO" dirty="0"/>
              <a:t> veit er nødvendig?  </a:t>
            </a:r>
          </a:p>
        </p:txBody>
      </p:sp>
      <p:pic>
        <p:nvPicPr>
          <p:cNvPr id="16" name="Plassholder for bilde 15">
            <a:extLst>
              <a:ext uri="{FF2B5EF4-FFF2-40B4-BE49-F238E27FC236}">
                <a16:creationId xmlns:a16="http://schemas.microsoft.com/office/drawing/2014/main" id="{5E974E1B-6070-1A41-B540-5A78E4015E8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8043863" y="1277766"/>
            <a:ext cx="3030537" cy="3908738"/>
          </a:xfrm>
        </p:spPr>
      </p:pic>
      <p:sp>
        <p:nvSpPr>
          <p:cNvPr id="14" name="Plassholder for innhold 13">
            <a:extLst>
              <a:ext uri="{FF2B5EF4-FFF2-40B4-BE49-F238E27FC236}">
                <a16:creationId xmlns:a16="http://schemas.microsoft.com/office/drawing/2014/main" id="{E8B8D274-73B6-B040-A7A3-3BF467DC60D2}"/>
              </a:ext>
            </a:extLst>
          </p:cNvPr>
          <p:cNvSpPr>
            <a:spLocks noGrp="1"/>
          </p:cNvSpPr>
          <p:nvPr>
            <p:ph idx="11"/>
          </p:nvPr>
        </p:nvSpPr>
        <p:spPr>
          <a:xfrm>
            <a:off x="8055716" y="5347425"/>
            <a:ext cx="3030537" cy="737917"/>
          </a:xfrm>
        </p:spPr>
        <p:txBody>
          <a:bodyPr/>
          <a:lstStyle/>
          <a:p>
            <a:r>
              <a:rPr lang="nb-NO" dirty="0"/>
              <a:t>Amalie Hilde Tofte, </a:t>
            </a:r>
            <a:br>
              <a:rPr lang="nb-NO" dirty="0"/>
            </a:br>
            <a:r>
              <a:rPr lang="nb-NO" dirty="0"/>
              <a:t>Norsk Folkehjelp</a:t>
            </a:r>
          </a:p>
        </p:txBody>
      </p:sp>
    </p:spTree>
    <p:extLst>
      <p:ext uri="{BB962C8B-B14F-4D97-AF65-F5344CB8AC3E}">
        <p14:creationId xmlns:p14="http://schemas.microsoft.com/office/powerpoint/2010/main" val="38666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EA7E21EF-4AE3-A24B-8ECF-BD5F17897709}"/>
              </a:ext>
            </a:extLst>
          </p:cNvPr>
          <p:cNvSpPr>
            <a:spLocks noGrp="1"/>
          </p:cNvSpPr>
          <p:nvPr>
            <p:ph type="title"/>
          </p:nvPr>
        </p:nvSpPr>
        <p:spPr>
          <a:xfrm>
            <a:off x="6096000" y="1046182"/>
            <a:ext cx="5518150" cy="3438525"/>
          </a:xfrm>
        </p:spPr>
        <p:txBody>
          <a:bodyPr/>
          <a:lstStyle/>
          <a:p>
            <a:r>
              <a:rPr lang="nb-NO" sz="6000" dirty="0"/>
              <a:t>Utvikling og humanitært samarbeid</a:t>
            </a:r>
          </a:p>
        </p:txBody>
      </p:sp>
    </p:spTree>
    <p:extLst>
      <p:ext uri="{BB962C8B-B14F-4D97-AF65-F5344CB8AC3E}">
        <p14:creationId xmlns:p14="http://schemas.microsoft.com/office/powerpoint/2010/main" val="177026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ssholder for bilde 10">
            <a:extLst>
              <a:ext uri="{FF2B5EF4-FFF2-40B4-BE49-F238E27FC236}">
                <a16:creationId xmlns:a16="http://schemas.microsoft.com/office/drawing/2014/main" id="{B013D829-DBEE-0C41-BF94-3829537DA55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p:spPr>
      </p:pic>
      <p:sp>
        <p:nvSpPr>
          <p:cNvPr id="14" name="Rektangel 13">
            <a:extLst>
              <a:ext uri="{FF2B5EF4-FFF2-40B4-BE49-F238E27FC236}">
                <a16:creationId xmlns:a16="http://schemas.microsoft.com/office/drawing/2014/main" id="{37D45D0C-5F66-AF4E-9C71-3B119DD1229E}"/>
              </a:ext>
            </a:extLst>
          </p:cNvPr>
          <p:cNvSpPr/>
          <p:nvPr/>
        </p:nvSpPr>
        <p:spPr>
          <a:xfrm rot="16200000">
            <a:off x="4134320" y="-1200148"/>
            <a:ext cx="6858002" cy="9258300"/>
          </a:xfrm>
          <a:prstGeom prst="rect">
            <a:avLst/>
          </a:prstGeom>
          <a:gradFill>
            <a:gsLst>
              <a:gs pos="0">
                <a:schemeClr val="accent1">
                  <a:alpha val="0"/>
                </a:schemeClr>
              </a:gs>
              <a:gs pos="100000">
                <a:schemeClr val="tx1">
                  <a:alpha val="65546"/>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AutoShape 14">
            <a:extLst>
              <a:ext uri="{FF2B5EF4-FFF2-40B4-BE49-F238E27FC236}">
                <a16:creationId xmlns:a16="http://schemas.microsoft.com/office/drawing/2014/main" id="{931496ED-54D5-5142-A0FA-7FFAF3974367}"/>
              </a:ext>
            </a:extLst>
          </p:cNvPr>
          <p:cNvSpPr/>
          <p:nvPr/>
        </p:nvSpPr>
        <p:spPr>
          <a:xfrm>
            <a:off x="6087418" y="1635907"/>
            <a:ext cx="6096000" cy="3586185"/>
          </a:xfrm>
          <a:prstGeom prst="rect">
            <a:avLst/>
          </a:prstGeom>
          <a:solidFill>
            <a:schemeClr val="accent6">
              <a:alpha val="80000"/>
            </a:schemeClr>
          </a:solidFill>
        </p:spPr>
      </p:sp>
      <p:sp>
        <p:nvSpPr>
          <p:cNvPr id="16" name="TextBox 17">
            <a:extLst>
              <a:ext uri="{FF2B5EF4-FFF2-40B4-BE49-F238E27FC236}">
                <a16:creationId xmlns:a16="http://schemas.microsoft.com/office/drawing/2014/main" id="{C87FD781-7651-9C4B-9AD3-5FDD090498BD}"/>
              </a:ext>
            </a:extLst>
          </p:cNvPr>
          <p:cNvSpPr txBox="1"/>
          <p:nvPr/>
        </p:nvSpPr>
        <p:spPr>
          <a:xfrm>
            <a:off x="9279582" y="6359888"/>
            <a:ext cx="2590155" cy="155684"/>
          </a:xfrm>
          <a:prstGeom prst="rect">
            <a:avLst/>
          </a:prstGeom>
        </p:spPr>
        <p:txBody>
          <a:bodyPr wrap="square" lIns="0" tIns="0" rIns="0" bIns="0" rtlCol="0" anchor="t">
            <a:spAutoFit/>
          </a:bodyPr>
          <a:lstStyle/>
          <a:p>
            <a:pPr algn="r">
              <a:lnSpc>
                <a:spcPts val="1265"/>
              </a:lnSpc>
            </a:pPr>
            <a:r>
              <a:rPr lang="en-US" sz="904" dirty="0">
                <a:solidFill>
                  <a:srgbClr val="FFFFFF"/>
                </a:solidFill>
                <a:latin typeface="Theinhardt 1"/>
              </a:rPr>
              <a:t>KLIMA OG KRISER – DEBATT TIL LANDSMØTET 2023</a:t>
            </a:r>
          </a:p>
        </p:txBody>
      </p:sp>
      <p:pic>
        <p:nvPicPr>
          <p:cNvPr id="17" name="Picture 9">
            <a:extLst>
              <a:ext uri="{FF2B5EF4-FFF2-40B4-BE49-F238E27FC236}">
                <a16:creationId xmlns:a16="http://schemas.microsoft.com/office/drawing/2014/main" id="{3D110630-C556-D04B-AA67-41F16D996D8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33352" y="339735"/>
            <a:ext cx="1536385" cy="357209"/>
          </a:xfrm>
          <a:prstGeom prst="rect">
            <a:avLst/>
          </a:prstGeom>
        </p:spPr>
      </p:pic>
      <p:sp>
        <p:nvSpPr>
          <p:cNvPr id="18" name="Tittel 1">
            <a:extLst>
              <a:ext uri="{FF2B5EF4-FFF2-40B4-BE49-F238E27FC236}">
                <a16:creationId xmlns:a16="http://schemas.microsoft.com/office/drawing/2014/main" id="{8F35E28E-41CA-934E-BB25-C1FB2A3277EF}"/>
              </a:ext>
            </a:extLst>
          </p:cNvPr>
          <p:cNvSpPr txBox="1">
            <a:spLocks/>
          </p:cNvSpPr>
          <p:nvPr/>
        </p:nvSpPr>
        <p:spPr>
          <a:xfrm>
            <a:off x="6422382" y="2062962"/>
            <a:ext cx="5440804" cy="791754"/>
          </a:xfrm>
          <a:prstGeom prst="rect">
            <a:avLst/>
          </a:prstGeom>
        </p:spPr>
        <p:txBody>
          <a:bodyPr lIns="0"/>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nb-NO" dirty="0">
                <a:solidFill>
                  <a:schemeClr val="tx1"/>
                </a:solidFill>
              </a:rPr>
              <a:t>Klima og ulikhet</a:t>
            </a:r>
          </a:p>
        </p:txBody>
      </p:sp>
      <p:sp>
        <p:nvSpPr>
          <p:cNvPr id="19" name="Plassholder for innhold 2">
            <a:extLst>
              <a:ext uri="{FF2B5EF4-FFF2-40B4-BE49-F238E27FC236}">
                <a16:creationId xmlns:a16="http://schemas.microsoft.com/office/drawing/2014/main" id="{90DA3BD0-0FB2-4A4A-B614-D62458DD198D}"/>
              </a:ext>
            </a:extLst>
          </p:cNvPr>
          <p:cNvSpPr txBox="1">
            <a:spLocks/>
          </p:cNvSpPr>
          <p:nvPr/>
        </p:nvSpPr>
        <p:spPr>
          <a:xfrm>
            <a:off x="6422381" y="2792214"/>
            <a:ext cx="5440804" cy="2429878"/>
          </a:xfrm>
          <a:prstGeom prst="rect">
            <a:avLst/>
          </a:prstGeom>
        </p:spPr>
        <p:txBody>
          <a:bodyPr lIns="0" bIns="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b-NO" sz="1800" dirty="0">
                <a:solidFill>
                  <a:schemeClr val="tx1"/>
                </a:solidFill>
              </a:rPr>
              <a:t>Klimaendringene øker forskjellen mellom rike og fattige. Ekstremvær rammer fattige land og svake grupper hardest. De som har minst, bor ofte på steder som er spesielt utsatt. De har dårligere hus, mangler forsikring eller støtte til å bygge opp igjen. Derfor rammes de hardest og vil ha større problemer med å komme seg på beina igjen.</a:t>
            </a:r>
          </a:p>
          <a:p>
            <a:pPr marL="0" indent="0">
              <a:lnSpc>
                <a:spcPct val="100000"/>
              </a:lnSpc>
              <a:buNone/>
            </a:pPr>
            <a:endParaRPr lang="nb-NO" sz="1800" dirty="0">
              <a:solidFill>
                <a:schemeClr val="tx1"/>
              </a:solidFill>
            </a:endParaRPr>
          </a:p>
        </p:txBody>
      </p:sp>
    </p:spTree>
    <p:extLst>
      <p:ext uri="{BB962C8B-B14F-4D97-AF65-F5344CB8AC3E}">
        <p14:creationId xmlns:p14="http://schemas.microsoft.com/office/powerpoint/2010/main" val="374455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CE6DDC-031C-2D47-96A8-F7E7D36BFBAD}"/>
              </a:ext>
            </a:extLst>
          </p:cNvPr>
          <p:cNvSpPr>
            <a:spLocks noGrp="1"/>
          </p:cNvSpPr>
          <p:nvPr>
            <p:ph type="title"/>
          </p:nvPr>
        </p:nvSpPr>
        <p:spPr>
          <a:xfrm>
            <a:off x="334964" y="1741154"/>
            <a:ext cx="5440804" cy="791754"/>
          </a:xfrm>
        </p:spPr>
        <p:txBody>
          <a:bodyPr>
            <a:noAutofit/>
          </a:bodyPr>
          <a:lstStyle/>
          <a:p>
            <a:r>
              <a:rPr lang="nb-NO" b="0" dirty="0">
                <a:solidFill>
                  <a:schemeClr val="tx1"/>
                </a:solidFill>
              </a:rPr>
              <a:t>Case: </a:t>
            </a:r>
            <a:br>
              <a:rPr lang="nb-NO" dirty="0"/>
            </a:br>
            <a:r>
              <a:rPr lang="nb-NO" b="1" dirty="0"/>
              <a:t>Stor flom i Sør-Sudan skaper sultkrise og tvinger hundretusener på flukt</a:t>
            </a:r>
            <a:endParaRPr lang="nb-NO" dirty="0"/>
          </a:p>
        </p:txBody>
      </p:sp>
      <p:sp>
        <p:nvSpPr>
          <p:cNvPr id="3" name="Plassholder for innhold 2">
            <a:extLst>
              <a:ext uri="{FF2B5EF4-FFF2-40B4-BE49-F238E27FC236}">
                <a16:creationId xmlns:a16="http://schemas.microsoft.com/office/drawing/2014/main" id="{A1E5ADC1-5B6F-5243-A67A-4C673C6C4EB8}"/>
              </a:ext>
            </a:extLst>
          </p:cNvPr>
          <p:cNvSpPr>
            <a:spLocks noGrp="1"/>
          </p:cNvSpPr>
          <p:nvPr>
            <p:ph idx="1"/>
          </p:nvPr>
        </p:nvSpPr>
        <p:spPr>
          <a:xfrm>
            <a:off x="334963" y="2818083"/>
            <a:ext cx="5440805" cy="4039917"/>
          </a:xfrm>
        </p:spPr>
        <p:txBody>
          <a:bodyPr>
            <a:noAutofit/>
          </a:bodyPr>
          <a:lstStyle/>
          <a:p>
            <a:pPr marL="0" indent="0">
              <a:buNone/>
            </a:pPr>
            <a:r>
              <a:rPr lang="nb-NO" dirty="0"/>
              <a:t>Et halvt år med styrtregn har ført til katastrofale oversvømmelser i åtte av ti delstater. Dette er den verste flommen i Sør-Sudan på 60 år. Folk har mistet hjem, husdyr og avlinger. 60 % opplever sult og over 8 millioner mennesker har behov for humanitær hjelp.</a:t>
            </a:r>
          </a:p>
          <a:p>
            <a:pPr lvl="0"/>
            <a:r>
              <a:rPr lang="nb-NO" dirty="0"/>
              <a:t>Hva er Norsk Folkehjelps rolle for å bidra til å øke folks motstandskraft mot klimarelaterte katastrofer?</a:t>
            </a:r>
          </a:p>
          <a:p>
            <a:endParaRPr lang="nb-NO" dirty="0"/>
          </a:p>
        </p:txBody>
      </p:sp>
      <p:pic>
        <p:nvPicPr>
          <p:cNvPr id="12" name="Plassholder for bilde 11">
            <a:extLst>
              <a:ext uri="{FF2B5EF4-FFF2-40B4-BE49-F238E27FC236}">
                <a16:creationId xmlns:a16="http://schemas.microsoft.com/office/drawing/2014/main" id="{9F879DA8-4809-EC48-B608-22C500A39E6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6590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CE6DDC-031C-2D47-96A8-F7E7D36BFBAD}"/>
              </a:ext>
            </a:extLst>
          </p:cNvPr>
          <p:cNvSpPr>
            <a:spLocks noGrp="1"/>
          </p:cNvSpPr>
          <p:nvPr>
            <p:ph type="title"/>
          </p:nvPr>
        </p:nvSpPr>
        <p:spPr>
          <a:xfrm>
            <a:off x="6430964" y="2047562"/>
            <a:ext cx="5440804" cy="791754"/>
          </a:xfrm>
        </p:spPr>
        <p:txBody>
          <a:bodyPr>
            <a:noAutofit/>
          </a:bodyPr>
          <a:lstStyle/>
          <a:p>
            <a:r>
              <a:rPr lang="nb-NO" b="0" dirty="0">
                <a:solidFill>
                  <a:schemeClr val="tx1"/>
                </a:solidFill>
              </a:rPr>
              <a:t>Case: </a:t>
            </a:r>
            <a:br>
              <a:rPr lang="nb-NO" dirty="0"/>
            </a:br>
            <a:r>
              <a:rPr lang="nb-NO" b="1" dirty="0"/>
              <a:t>Land i Mellom-Amerika er stadig oftere utsatt for stadig større orkaner som fører til tap av liv om katastrofale ødeleggelser</a:t>
            </a:r>
            <a:endParaRPr lang="nb-NO" dirty="0"/>
          </a:p>
        </p:txBody>
      </p:sp>
      <p:sp>
        <p:nvSpPr>
          <p:cNvPr id="3" name="Plassholder for innhold 2">
            <a:extLst>
              <a:ext uri="{FF2B5EF4-FFF2-40B4-BE49-F238E27FC236}">
                <a16:creationId xmlns:a16="http://schemas.microsoft.com/office/drawing/2014/main" id="{A1E5ADC1-5B6F-5243-A67A-4C673C6C4EB8}"/>
              </a:ext>
            </a:extLst>
          </p:cNvPr>
          <p:cNvSpPr>
            <a:spLocks noGrp="1"/>
          </p:cNvSpPr>
          <p:nvPr>
            <p:ph idx="1"/>
          </p:nvPr>
        </p:nvSpPr>
        <p:spPr>
          <a:xfrm>
            <a:off x="6430963" y="3124491"/>
            <a:ext cx="5291137" cy="4039917"/>
          </a:xfrm>
        </p:spPr>
        <p:txBody>
          <a:bodyPr>
            <a:noAutofit/>
          </a:bodyPr>
          <a:lstStyle/>
          <a:p>
            <a:pPr marL="0" indent="0">
              <a:buNone/>
            </a:pPr>
            <a:r>
              <a:rPr lang="nb-NO" dirty="0"/>
              <a:t>I 2020 slo orkanen Eta inn over Honduras og Guatemala. De fleste av Norsk Folkehjelps partnere er tilknyttet ulike lokalsamfunn, og var derfor allerede tilstede og kunne starte nødhjelpsarbeidet umiddelbart.</a:t>
            </a:r>
          </a:p>
          <a:p>
            <a:pPr lvl="0"/>
            <a:r>
              <a:rPr lang="nb-NO" dirty="0"/>
              <a:t>Hvordan støtter vi partnerne best mulig i en slik situasjon, både når det gjelder akutt humanitær hjelp og deres arbeid for å påvirke myndighetenes politikk?</a:t>
            </a:r>
          </a:p>
          <a:p>
            <a:endParaRPr lang="nb-NO" dirty="0"/>
          </a:p>
        </p:txBody>
      </p:sp>
      <p:pic>
        <p:nvPicPr>
          <p:cNvPr id="11" name="Plassholder for bilde 10">
            <a:extLst>
              <a:ext uri="{FF2B5EF4-FFF2-40B4-BE49-F238E27FC236}">
                <a16:creationId xmlns:a16="http://schemas.microsoft.com/office/drawing/2014/main" id="{B0026AFA-A833-7C4D-AEBE-51356D854CC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1560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CE6DDC-031C-2D47-96A8-F7E7D36BFBAD}"/>
              </a:ext>
            </a:extLst>
          </p:cNvPr>
          <p:cNvSpPr>
            <a:spLocks noGrp="1"/>
          </p:cNvSpPr>
          <p:nvPr>
            <p:ph type="title"/>
          </p:nvPr>
        </p:nvSpPr>
        <p:spPr>
          <a:xfrm>
            <a:off x="334964" y="2098362"/>
            <a:ext cx="5440804" cy="791754"/>
          </a:xfrm>
        </p:spPr>
        <p:txBody>
          <a:bodyPr>
            <a:noAutofit/>
          </a:bodyPr>
          <a:lstStyle/>
          <a:p>
            <a:r>
              <a:rPr lang="nb-NO" b="0" dirty="0">
                <a:solidFill>
                  <a:schemeClr val="tx1"/>
                </a:solidFill>
              </a:rPr>
              <a:t>Case: </a:t>
            </a:r>
            <a:br>
              <a:rPr lang="nb-NO" dirty="0"/>
            </a:br>
            <a:r>
              <a:rPr lang="nb-NO" b="1" dirty="0"/>
              <a:t>Berta </a:t>
            </a:r>
            <a:r>
              <a:rPr lang="nb-NO" b="1" dirty="0" err="1"/>
              <a:t>Zúñiga</a:t>
            </a:r>
            <a:r>
              <a:rPr lang="nb-NO" b="1" dirty="0"/>
              <a:t> Cáceres kjemper mot privatisering av natur-ressursene, en kamp moren hennes ble drept for</a:t>
            </a:r>
            <a:endParaRPr lang="nb-NO" dirty="0"/>
          </a:p>
        </p:txBody>
      </p:sp>
      <p:sp>
        <p:nvSpPr>
          <p:cNvPr id="3" name="Plassholder for innhold 2">
            <a:extLst>
              <a:ext uri="{FF2B5EF4-FFF2-40B4-BE49-F238E27FC236}">
                <a16:creationId xmlns:a16="http://schemas.microsoft.com/office/drawing/2014/main" id="{A1E5ADC1-5B6F-5243-A67A-4C673C6C4EB8}"/>
              </a:ext>
            </a:extLst>
          </p:cNvPr>
          <p:cNvSpPr>
            <a:spLocks noGrp="1"/>
          </p:cNvSpPr>
          <p:nvPr>
            <p:ph idx="1"/>
          </p:nvPr>
        </p:nvSpPr>
        <p:spPr>
          <a:xfrm>
            <a:off x="334963" y="3175291"/>
            <a:ext cx="5440805" cy="4039917"/>
          </a:xfrm>
        </p:spPr>
        <p:txBody>
          <a:bodyPr>
            <a:noAutofit/>
          </a:bodyPr>
          <a:lstStyle/>
          <a:p>
            <a:pPr marL="0" indent="0">
              <a:buNone/>
            </a:pPr>
            <a:r>
              <a:rPr lang="nb-NO" dirty="0"/>
              <a:t>Når folk organiserer seg for å protestere mot at jordbruket forurenses av gruvedrift, skogen hugges ned og elver legges i rør, blir de truet, forfulgt og i verste fall drept.</a:t>
            </a:r>
          </a:p>
          <a:p>
            <a:pPr marL="0" indent="0">
              <a:buNone/>
            </a:pPr>
            <a:r>
              <a:rPr lang="nb-NO" dirty="0"/>
              <a:t>Når fornybar energi bygges ut i land med stor ulikhet og mangel på demokrati møter de ofte stor motstand fra folk som bor der. </a:t>
            </a:r>
          </a:p>
          <a:p>
            <a:endParaRPr lang="nb-NO" dirty="0"/>
          </a:p>
        </p:txBody>
      </p:sp>
      <p:pic>
        <p:nvPicPr>
          <p:cNvPr id="7" name="Plassholder for bilde 6">
            <a:extLst>
              <a:ext uri="{FF2B5EF4-FFF2-40B4-BE49-F238E27FC236}">
                <a16:creationId xmlns:a16="http://schemas.microsoft.com/office/drawing/2014/main" id="{1CB8B354-2778-4547-9E9E-286C2EEF2A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2375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CE6DDC-031C-2D47-96A8-F7E7D36BFBAD}"/>
              </a:ext>
            </a:extLst>
          </p:cNvPr>
          <p:cNvSpPr>
            <a:spLocks noGrp="1"/>
          </p:cNvSpPr>
          <p:nvPr>
            <p:ph type="title"/>
          </p:nvPr>
        </p:nvSpPr>
        <p:spPr>
          <a:xfrm>
            <a:off x="334964" y="2098362"/>
            <a:ext cx="5440804" cy="791754"/>
          </a:xfrm>
        </p:spPr>
        <p:txBody>
          <a:bodyPr>
            <a:noAutofit/>
          </a:bodyPr>
          <a:lstStyle/>
          <a:p>
            <a:r>
              <a:rPr lang="nb-NO" b="0" dirty="0">
                <a:solidFill>
                  <a:schemeClr val="tx1"/>
                </a:solidFill>
              </a:rPr>
              <a:t>Case: </a:t>
            </a:r>
            <a:br>
              <a:rPr lang="nb-NO" dirty="0"/>
            </a:br>
            <a:r>
              <a:rPr lang="nb-NO" b="1" dirty="0"/>
              <a:t>Berta </a:t>
            </a:r>
            <a:r>
              <a:rPr lang="nb-NO" b="1" dirty="0" err="1"/>
              <a:t>Zúñiga</a:t>
            </a:r>
            <a:r>
              <a:rPr lang="nb-NO" b="1" dirty="0"/>
              <a:t> Cáceres kjemper mot privatisering av natur-ressursene, en kamp moren hennes ble drept for</a:t>
            </a:r>
            <a:endParaRPr lang="nb-NO" dirty="0"/>
          </a:p>
        </p:txBody>
      </p:sp>
      <p:sp>
        <p:nvSpPr>
          <p:cNvPr id="3" name="Plassholder for innhold 2">
            <a:extLst>
              <a:ext uri="{FF2B5EF4-FFF2-40B4-BE49-F238E27FC236}">
                <a16:creationId xmlns:a16="http://schemas.microsoft.com/office/drawing/2014/main" id="{A1E5ADC1-5B6F-5243-A67A-4C673C6C4EB8}"/>
              </a:ext>
            </a:extLst>
          </p:cNvPr>
          <p:cNvSpPr>
            <a:spLocks noGrp="1"/>
          </p:cNvSpPr>
          <p:nvPr>
            <p:ph idx="1"/>
          </p:nvPr>
        </p:nvSpPr>
        <p:spPr>
          <a:xfrm>
            <a:off x="334963" y="3175291"/>
            <a:ext cx="5440805" cy="4039917"/>
          </a:xfrm>
        </p:spPr>
        <p:txBody>
          <a:bodyPr>
            <a:noAutofit/>
          </a:bodyPr>
          <a:lstStyle/>
          <a:p>
            <a:pPr>
              <a:lnSpc>
                <a:spcPct val="100000"/>
              </a:lnSpc>
            </a:pPr>
            <a:r>
              <a:rPr lang="nb-NO" dirty="0"/>
              <a:t>Hva skal veie tyngst, urfolks rett til territorier og natur eller behovet for å bygge ut ren energi? </a:t>
            </a:r>
          </a:p>
          <a:p>
            <a:pPr>
              <a:lnSpc>
                <a:spcPct val="100000"/>
              </a:lnSpc>
            </a:pPr>
            <a:r>
              <a:rPr lang="nb-NO" dirty="0"/>
              <a:t>Hvor skal vår solidaritet ligge? </a:t>
            </a:r>
          </a:p>
          <a:p>
            <a:pPr>
              <a:lnSpc>
                <a:spcPct val="100000"/>
              </a:lnSpc>
            </a:pPr>
            <a:r>
              <a:rPr lang="nb-NO" dirty="0"/>
              <a:t>Hvordan kan vi påvirke for at selskaper skal ta hensyn til miljø, urfolk og rettigheter for lokalsamfunnene?</a:t>
            </a:r>
          </a:p>
        </p:txBody>
      </p:sp>
      <p:pic>
        <p:nvPicPr>
          <p:cNvPr id="7" name="Plassholder for bilde 6">
            <a:extLst>
              <a:ext uri="{FF2B5EF4-FFF2-40B4-BE49-F238E27FC236}">
                <a16:creationId xmlns:a16="http://schemas.microsoft.com/office/drawing/2014/main" id="{F352B8F9-B04D-404B-94A1-A9BC25B3BB0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6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CE6DDC-031C-2D47-96A8-F7E7D36BFBAD}"/>
              </a:ext>
            </a:extLst>
          </p:cNvPr>
          <p:cNvSpPr>
            <a:spLocks noGrp="1"/>
          </p:cNvSpPr>
          <p:nvPr>
            <p:ph type="title"/>
          </p:nvPr>
        </p:nvSpPr>
        <p:spPr>
          <a:xfrm>
            <a:off x="831850" y="237123"/>
            <a:ext cx="5518150" cy="3438525"/>
          </a:xfrm>
        </p:spPr>
        <p:txBody>
          <a:bodyPr/>
          <a:lstStyle/>
          <a:p>
            <a:r>
              <a:rPr lang="nb-NO" sz="6000" b="1" dirty="0"/>
              <a:t>Norsk klimapolitikk</a:t>
            </a:r>
            <a:endParaRPr lang="nb-NO" sz="6000" dirty="0"/>
          </a:p>
        </p:txBody>
      </p:sp>
    </p:spTree>
    <p:extLst>
      <p:ext uri="{BB962C8B-B14F-4D97-AF65-F5344CB8AC3E}">
        <p14:creationId xmlns:p14="http://schemas.microsoft.com/office/powerpoint/2010/main" val="65355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34684FFC-7B1B-F846-9699-82FA7E26FA18}"/>
              </a:ext>
            </a:extLst>
          </p:cNvPr>
          <p:cNvSpPr>
            <a:spLocks noGrp="1"/>
          </p:cNvSpPr>
          <p:nvPr>
            <p:ph type="title"/>
          </p:nvPr>
        </p:nvSpPr>
        <p:spPr>
          <a:xfrm>
            <a:off x="334964" y="2094238"/>
            <a:ext cx="5440804" cy="791754"/>
          </a:xfrm>
        </p:spPr>
        <p:txBody>
          <a:bodyPr/>
          <a:lstStyle/>
          <a:p>
            <a:r>
              <a:rPr lang="nb-NO" dirty="0"/>
              <a:t>Norsk klimadebatt er polarisert. Store utslippskutt er nødvendig, men alle vil at «noen andre» skal holdes ansvarlig</a:t>
            </a:r>
          </a:p>
        </p:txBody>
      </p:sp>
      <p:sp>
        <p:nvSpPr>
          <p:cNvPr id="3" name="Plassholder for innhold 2">
            <a:extLst>
              <a:ext uri="{FF2B5EF4-FFF2-40B4-BE49-F238E27FC236}">
                <a16:creationId xmlns:a16="http://schemas.microsoft.com/office/drawing/2014/main" id="{A1E5ADC1-5B6F-5243-A67A-4C673C6C4EB8}"/>
              </a:ext>
            </a:extLst>
          </p:cNvPr>
          <p:cNvSpPr>
            <a:spLocks noGrp="1"/>
          </p:cNvSpPr>
          <p:nvPr>
            <p:ph idx="1"/>
          </p:nvPr>
        </p:nvSpPr>
        <p:spPr>
          <a:xfrm>
            <a:off x="334963" y="2754708"/>
            <a:ext cx="5291137" cy="4039917"/>
          </a:xfrm>
        </p:spPr>
        <p:txBody>
          <a:bodyPr/>
          <a:lstStyle/>
          <a:p>
            <a:pPr lvl="0"/>
            <a:endParaRPr lang="nb-NO" dirty="0"/>
          </a:p>
          <a:p>
            <a:pPr lvl="0"/>
            <a:r>
              <a:rPr lang="nb-NO" dirty="0"/>
              <a:t>Bør Norsk Folkehjelp delta i debatten om norsk klimapolitikk, og hva bør i så fall vår rolle være?</a:t>
            </a:r>
          </a:p>
          <a:p>
            <a:pPr lvl="0"/>
            <a:r>
              <a:rPr lang="nb-NO" dirty="0"/>
              <a:t>Skal Norsk Folkehjelp delta i politiske markeringer for reduserte utslipp? </a:t>
            </a:r>
          </a:p>
          <a:p>
            <a:pPr lvl="0"/>
            <a:r>
              <a:rPr lang="nb-NO" dirty="0"/>
              <a:t>Skal Norsk Folkehjelp kritisere norsk oljenæring, siden norske utslipp skaper trøbbel i land vi jobber i? </a:t>
            </a:r>
          </a:p>
          <a:p>
            <a:endParaRPr lang="nb-NO" dirty="0"/>
          </a:p>
        </p:txBody>
      </p:sp>
      <p:pic>
        <p:nvPicPr>
          <p:cNvPr id="7" name="Plassholder for bilde 6">
            <a:extLst>
              <a:ext uri="{FF2B5EF4-FFF2-40B4-BE49-F238E27FC236}">
                <a16:creationId xmlns:a16="http://schemas.microsoft.com/office/drawing/2014/main" id="{FBDCE79A-A15B-FB45-803F-7CFBCCF1352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TekstSylinder 4">
            <a:extLst>
              <a:ext uri="{FF2B5EF4-FFF2-40B4-BE49-F238E27FC236}">
                <a16:creationId xmlns:a16="http://schemas.microsoft.com/office/drawing/2014/main" id="{B97CF583-2480-484C-9A89-26790AA70C6C}"/>
              </a:ext>
            </a:extLst>
          </p:cNvPr>
          <p:cNvSpPr txBox="1"/>
          <p:nvPr/>
        </p:nvSpPr>
        <p:spPr>
          <a:xfrm>
            <a:off x="9593263" y="6442502"/>
            <a:ext cx="2404997" cy="276999"/>
          </a:xfrm>
          <a:prstGeom prst="rect">
            <a:avLst/>
          </a:prstGeom>
          <a:noFill/>
        </p:spPr>
        <p:txBody>
          <a:bodyPr wrap="square" rtlCol="0">
            <a:spAutoFit/>
          </a:bodyPr>
          <a:lstStyle/>
          <a:p>
            <a:pPr algn="r"/>
            <a:r>
              <a:rPr lang="nb-NO" sz="1200" dirty="0">
                <a:solidFill>
                  <a:schemeClr val="bg1"/>
                </a:solidFill>
              </a:rPr>
              <a:t>Foto: Berit Roald/NTB</a:t>
            </a:r>
          </a:p>
        </p:txBody>
      </p:sp>
    </p:spTree>
    <p:extLst>
      <p:ext uri="{BB962C8B-B14F-4D97-AF65-F5344CB8AC3E}">
        <p14:creationId xmlns:p14="http://schemas.microsoft.com/office/powerpoint/2010/main" val="185505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CE6DDC-031C-2D47-96A8-F7E7D36BFBAD}"/>
              </a:ext>
            </a:extLst>
          </p:cNvPr>
          <p:cNvSpPr>
            <a:spLocks noGrp="1"/>
          </p:cNvSpPr>
          <p:nvPr>
            <p:ph type="title"/>
          </p:nvPr>
        </p:nvSpPr>
        <p:spPr>
          <a:xfrm>
            <a:off x="6430964" y="716795"/>
            <a:ext cx="5440804" cy="791754"/>
          </a:xfrm>
        </p:spPr>
        <p:txBody>
          <a:bodyPr/>
          <a:lstStyle/>
          <a:p>
            <a:r>
              <a:rPr lang="nb-NO" dirty="0"/>
              <a:t>Grønn organisasjon </a:t>
            </a:r>
          </a:p>
        </p:txBody>
      </p:sp>
      <p:sp>
        <p:nvSpPr>
          <p:cNvPr id="11" name="Plassholder for innhold 10">
            <a:extLst>
              <a:ext uri="{FF2B5EF4-FFF2-40B4-BE49-F238E27FC236}">
                <a16:creationId xmlns:a16="http://schemas.microsoft.com/office/drawing/2014/main" id="{03E10260-CE9A-7F46-9CBD-0703F1A0AD97}"/>
              </a:ext>
            </a:extLst>
          </p:cNvPr>
          <p:cNvSpPr>
            <a:spLocks noGrp="1"/>
          </p:cNvSpPr>
          <p:nvPr>
            <p:ph idx="1"/>
          </p:nvPr>
        </p:nvSpPr>
        <p:spPr>
          <a:xfrm>
            <a:off x="6430963" y="1793724"/>
            <a:ext cx="5440805" cy="4039917"/>
          </a:xfrm>
        </p:spPr>
        <p:txBody>
          <a:bodyPr>
            <a:normAutofit/>
          </a:bodyPr>
          <a:lstStyle/>
          <a:p>
            <a:pPr marL="0" indent="0">
              <a:buNone/>
            </a:pPr>
            <a:r>
              <a:rPr lang="nb-NO" dirty="0"/>
              <a:t>I Laos jobber Norsk Folkehjelp med å redusere miljøavtrykket sitt. </a:t>
            </a:r>
          </a:p>
          <a:p>
            <a:pPr marL="0" indent="0">
              <a:buNone/>
            </a:pPr>
            <a:r>
              <a:rPr lang="nb-NO" dirty="0"/>
              <a:t>Laos er et land uten offentlig avfallshåndtering, hvor det å brenne plast og annet søppel over åpen flamme er helt vanlig. Et av de viktigste bidragene til et grønnere Laos er å produsere så lite søppel som mulig og hindre at søppel og farlig avfall brennes eller kastes i veggrøfta eller på ulovlige søppelfyllinger. </a:t>
            </a:r>
          </a:p>
          <a:p>
            <a:r>
              <a:rPr lang="nb-NO" dirty="0"/>
              <a:t>Hvordan kan Norsk Folkehjelp endre seg for å begrense sitt klimaavtrykk? </a:t>
            </a:r>
          </a:p>
          <a:p>
            <a:r>
              <a:rPr lang="nb-NO" dirty="0"/>
              <a:t>Hva kan lokallagene gjøre for å minske sitt eget klimaavtrykk i aktivitetene våre?</a:t>
            </a:r>
          </a:p>
        </p:txBody>
      </p:sp>
      <p:pic>
        <p:nvPicPr>
          <p:cNvPr id="5" name="Plassholder for bilde 4">
            <a:extLst>
              <a:ext uri="{FF2B5EF4-FFF2-40B4-BE49-F238E27FC236}">
                <a16:creationId xmlns:a16="http://schemas.microsoft.com/office/drawing/2014/main" id="{96216C0A-370F-784A-937D-543599BF7B5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576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2BE2717-AE34-6344-A4A4-648EF6ED5485}"/>
              </a:ext>
            </a:extLst>
          </p:cNvPr>
          <p:cNvSpPr>
            <a:spLocks noGrp="1"/>
          </p:cNvSpPr>
          <p:nvPr>
            <p:ph type="title"/>
          </p:nvPr>
        </p:nvSpPr>
        <p:spPr>
          <a:xfrm>
            <a:off x="838200" y="2103437"/>
            <a:ext cx="10515600" cy="1325563"/>
          </a:xfrm>
        </p:spPr>
        <p:txBody>
          <a:bodyPr/>
          <a:lstStyle/>
          <a:p>
            <a:r>
              <a:rPr lang="nb-NO" dirty="0"/>
              <a:t>Solidaritet i praksis</a:t>
            </a:r>
          </a:p>
        </p:txBody>
      </p:sp>
    </p:spTree>
    <p:extLst>
      <p:ext uri="{BB962C8B-B14F-4D97-AF65-F5344CB8AC3E}">
        <p14:creationId xmlns:p14="http://schemas.microsoft.com/office/powerpoint/2010/main" val="6850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48280B-4DCD-4147-9E3D-DF2E04C2B57E}"/>
              </a:ext>
            </a:extLst>
          </p:cNvPr>
          <p:cNvSpPr>
            <a:spLocks noGrp="1"/>
          </p:cNvSpPr>
          <p:nvPr>
            <p:ph type="title"/>
          </p:nvPr>
        </p:nvSpPr>
        <p:spPr>
          <a:xfrm>
            <a:off x="831850" y="1092614"/>
            <a:ext cx="10515600" cy="2852737"/>
          </a:xfrm>
        </p:spPr>
        <p:txBody>
          <a:bodyPr/>
          <a:lstStyle/>
          <a:p>
            <a:r>
              <a:rPr lang="nb-NO" sz="6000" dirty="0"/>
              <a:t>Førstehjelp og </a:t>
            </a:r>
            <a:br>
              <a:rPr lang="nb-NO" sz="6000" dirty="0"/>
            </a:br>
            <a:r>
              <a:rPr lang="nb-NO" sz="6000" dirty="0"/>
              <a:t>redningstjeneste</a:t>
            </a:r>
          </a:p>
        </p:txBody>
      </p:sp>
    </p:spTree>
    <p:extLst>
      <p:ext uri="{BB962C8B-B14F-4D97-AF65-F5344CB8AC3E}">
        <p14:creationId xmlns:p14="http://schemas.microsoft.com/office/powerpoint/2010/main" val="393958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a:extLst>
              <a:ext uri="{FF2B5EF4-FFF2-40B4-BE49-F238E27FC236}">
                <a16:creationId xmlns:a16="http://schemas.microsoft.com/office/drawing/2014/main" id="{A8D0FB84-2CAD-ED42-9002-29CE334CCF3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10" name="Rektangel 9">
            <a:extLst>
              <a:ext uri="{FF2B5EF4-FFF2-40B4-BE49-F238E27FC236}">
                <a16:creationId xmlns:a16="http://schemas.microsoft.com/office/drawing/2014/main" id="{81152939-591B-E14C-88C8-B8F5D6804AFB}"/>
              </a:ext>
            </a:extLst>
          </p:cNvPr>
          <p:cNvSpPr/>
          <p:nvPr/>
        </p:nvSpPr>
        <p:spPr>
          <a:xfrm rot="5400000">
            <a:off x="1200149" y="-1200148"/>
            <a:ext cx="6858002" cy="9258300"/>
          </a:xfrm>
          <a:prstGeom prst="rect">
            <a:avLst/>
          </a:prstGeom>
          <a:gradFill>
            <a:gsLst>
              <a:gs pos="0">
                <a:schemeClr val="accent1">
                  <a:alpha val="0"/>
                </a:schemeClr>
              </a:gs>
              <a:gs pos="100000">
                <a:schemeClr val="tx1">
                  <a:alpha val="65546"/>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7B48280B-4DCD-4147-9E3D-DF2E04C2B57E}"/>
              </a:ext>
            </a:extLst>
          </p:cNvPr>
          <p:cNvSpPr>
            <a:spLocks noGrp="1"/>
          </p:cNvSpPr>
          <p:nvPr>
            <p:ph type="title" idx="4294967295"/>
          </p:nvPr>
        </p:nvSpPr>
        <p:spPr>
          <a:xfrm>
            <a:off x="3683000" y="-1622425"/>
            <a:ext cx="5440363" cy="792163"/>
          </a:xfrm>
        </p:spPr>
        <p:txBody>
          <a:bodyPr/>
          <a:lstStyle/>
          <a:p>
            <a:r>
              <a:rPr lang="nb-NO" dirty="0">
                <a:solidFill>
                  <a:schemeClr val="bg1"/>
                </a:solidFill>
              </a:rPr>
              <a:t>Ekstremvær i Norge</a:t>
            </a:r>
          </a:p>
        </p:txBody>
      </p:sp>
      <p:sp>
        <p:nvSpPr>
          <p:cNvPr id="6" name="TekstSylinder 5">
            <a:extLst>
              <a:ext uri="{FF2B5EF4-FFF2-40B4-BE49-F238E27FC236}">
                <a16:creationId xmlns:a16="http://schemas.microsoft.com/office/drawing/2014/main" id="{D640C952-600C-D44D-A047-5C9CF7BFB8E8}"/>
              </a:ext>
            </a:extLst>
          </p:cNvPr>
          <p:cNvSpPr txBox="1"/>
          <p:nvPr/>
        </p:nvSpPr>
        <p:spPr>
          <a:xfrm>
            <a:off x="1219200" y="-2822754"/>
            <a:ext cx="8928545" cy="1200329"/>
          </a:xfrm>
          <a:prstGeom prst="rect">
            <a:avLst/>
          </a:prstGeom>
          <a:noFill/>
        </p:spPr>
        <p:txBody>
          <a:bodyPr wrap="square" rtlCol="0">
            <a:spAutoFit/>
          </a:bodyPr>
          <a:lstStyle/>
          <a:p>
            <a:r>
              <a:rPr lang="nb-NO" i="1" dirty="0">
                <a:solidFill>
                  <a:schemeClr val="bg1"/>
                </a:solidFill>
              </a:rPr>
              <a:t>Ekstreme hendelser, værhendelser vil inntreffe hyppigere, med større kraft, og i områder av Norge som tidligere i stor grad har vært skånet. Uforutsigbarheten utfordrer samfunnssikkerheten, og Norsk Folkehjelp må forvente å rykke ut til store og krevende </a:t>
            </a:r>
            <a:endParaRPr lang="nb-NO" dirty="0">
              <a:solidFill>
                <a:schemeClr val="bg1"/>
              </a:solidFill>
            </a:endParaRPr>
          </a:p>
        </p:txBody>
      </p:sp>
      <p:sp>
        <p:nvSpPr>
          <p:cNvPr id="11" name="AutoShape 14">
            <a:extLst>
              <a:ext uri="{FF2B5EF4-FFF2-40B4-BE49-F238E27FC236}">
                <a16:creationId xmlns:a16="http://schemas.microsoft.com/office/drawing/2014/main" id="{6E0D1235-45ED-B848-9A6F-29E2F35AB486}"/>
              </a:ext>
            </a:extLst>
          </p:cNvPr>
          <p:cNvSpPr/>
          <p:nvPr/>
        </p:nvSpPr>
        <p:spPr>
          <a:xfrm>
            <a:off x="0" y="1723920"/>
            <a:ext cx="6096000" cy="3404649"/>
          </a:xfrm>
          <a:prstGeom prst="rect">
            <a:avLst/>
          </a:prstGeom>
          <a:solidFill>
            <a:schemeClr val="accent6">
              <a:alpha val="80000"/>
            </a:schemeClr>
          </a:solidFill>
        </p:spPr>
      </p:sp>
      <p:sp>
        <p:nvSpPr>
          <p:cNvPr id="14" name="Tittel 1">
            <a:extLst>
              <a:ext uri="{FF2B5EF4-FFF2-40B4-BE49-F238E27FC236}">
                <a16:creationId xmlns:a16="http://schemas.microsoft.com/office/drawing/2014/main" id="{E07377F1-0E84-0E46-851A-A4FD971451AC}"/>
              </a:ext>
            </a:extLst>
          </p:cNvPr>
          <p:cNvSpPr txBox="1">
            <a:spLocks/>
          </p:cNvSpPr>
          <p:nvPr/>
        </p:nvSpPr>
        <p:spPr>
          <a:xfrm>
            <a:off x="334964" y="2179604"/>
            <a:ext cx="5440804" cy="791754"/>
          </a:xfrm>
          <a:prstGeom prst="rect">
            <a:avLst/>
          </a:prstGeom>
        </p:spPr>
        <p:txBody>
          <a:bodyPr lIns="0"/>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nb-NO" dirty="0">
                <a:solidFill>
                  <a:schemeClr val="tx1"/>
                </a:solidFill>
              </a:rPr>
              <a:t>Ekstremvær i Norge</a:t>
            </a:r>
          </a:p>
        </p:txBody>
      </p:sp>
      <p:sp>
        <p:nvSpPr>
          <p:cNvPr id="15" name="Plassholder for innhold 2">
            <a:extLst>
              <a:ext uri="{FF2B5EF4-FFF2-40B4-BE49-F238E27FC236}">
                <a16:creationId xmlns:a16="http://schemas.microsoft.com/office/drawing/2014/main" id="{629B8864-BB2D-BB44-B439-47C5446B5862}"/>
              </a:ext>
            </a:extLst>
          </p:cNvPr>
          <p:cNvSpPr txBox="1">
            <a:spLocks/>
          </p:cNvSpPr>
          <p:nvPr/>
        </p:nvSpPr>
        <p:spPr>
          <a:xfrm>
            <a:off x="334963" y="2903377"/>
            <a:ext cx="5151437" cy="3404648"/>
          </a:xfrm>
          <a:prstGeom prst="rect">
            <a:avLst/>
          </a:prstGeom>
        </p:spPr>
        <p:txBody>
          <a:bodyPr lIns="0" bIns="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b-NO" sz="1800" i="1" dirty="0">
                <a:solidFill>
                  <a:schemeClr val="tx1"/>
                </a:solidFill>
              </a:rPr>
              <a:t>Ekstreme værhendelser vil inntreffe hyppigere, med større kraft, og i områder av Norge som tidligere i stor grad har vært skånet. Uforutsigbar-heten utfordrer samfunnssikkerheten, og Norsk Folkehjelp må forvente å rykke ut til store og krevende hendelser. </a:t>
            </a:r>
            <a:endParaRPr lang="nb-NO" sz="1800" dirty="0">
              <a:solidFill>
                <a:schemeClr val="tx1"/>
              </a:solidFill>
            </a:endParaRPr>
          </a:p>
        </p:txBody>
      </p:sp>
      <p:sp>
        <p:nvSpPr>
          <p:cNvPr id="16" name="TextBox 17">
            <a:extLst>
              <a:ext uri="{FF2B5EF4-FFF2-40B4-BE49-F238E27FC236}">
                <a16:creationId xmlns:a16="http://schemas.microsoft.com/office/drawing/2014/main" id="{88071E27-0968-4E47-BD63-798F31FB051A}"/>
              </a:ext>
            </a:extLst>
          </p:cNvPr>
          <p:cNvSpPr txBox="1"/>
          <p:nvPr/>
        </p:nvSpPr>
        <p:spPr>
          <a:xfrm>
            <a:off x="334963" y="6368941"/>
            <a:ext cx="2590155" cy="155684"/>
          </a:xfrm>
          <a:prstGeom prst="rect">
            <a:avLst/>
          </a:prstGeom>
        </p:spPr>
        <p:txBody>
          <a:bodyPr wrap="square" lIns="0" tIns="0" rIns="0" bIns="0" rtlCol="0" anchor="t">
            <a:spAutoFit/>
          </a:bodyPr>
          <a:lstStyle/>
          <a:p>
            <a:pPr algn="l">
              <a:lnSpc>
                <a:spcPts val="1265"/>
              </a:lnSpc>
            </a:pPr>
            <a:r>
              <a:rPr lang="en-US" sz="904" dirty="0">
                <a:solidFill>
                  <a:srgbClr val="FFFFFF"/>
                </a:solidFill>
                <a:latin typeface="Theinhardt 1"/>
              </a:rPr>
              <a:t>KLIMA OG KRISER – DEBATT TIL LANDSMØTET 2023</a:t>
            </a:r>
          </a:p>
        </p:txBody>
      </p:sp>
      <p:pic>
        <p:nvPicPr>
          <p:cNvPr id="17" name="Picture 9">
            <a:extLst>
              <a:ext uri="{FF2B5EF4-FFF2-40B4-BE49-F238E27FC236}">
                <a16:creationId xmlns:a16="http://schemas.microsoft.com/office/drawing/2014/main" id="{AFA75D14-97F2-EB49-8984-BF2586C64AF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46816" y="336128"/>
            <a:ext cx="1536385" cy="357209"/>
          </a:xfrm>
          <a:prstGeom prst="rect">
            <a:avLst/>
          </a:prstGeom>
        </p:spPr>
      </p:pic>
      <p:sp>
        <p:nvSpPr>
          <p:cNvPr id="3" name="TekstSylinder 2">
            <a:extLst>
              <a:ext uri="{FF2B5EF4-FFF2-40B4-BE49-F238E27FC236}">
                <a16:creationId xmlns:a16="http://schemas.microsoft.com/office/drawing/2014/main" id="{22ABA6E3-EDD2-F345-8F51-F3F7371269D8}"/>
              </a:ext>
            </a:extLst>
          </p:cNvPr>
          <p:cNvSpPr txBox="1"/>
          <p:nvPr/>
        </p:nvSpPr>
        <p:spPr>
          <a:xfrm>
            <a:off x="9593263" y="6442502"/>
            <a:ext cx="2404997" cy="276999"/>
          </a:xfrm>
          <a:prstGeom prst="rect">
            <a:avLst/>
          </a:prstGeom>
          <a:noFill/>
        </p:spPr>
        <p:txBody>
          <a:bodyPr wrap="square" rtlCol="0">
            <a:spAutoFit/>
          </a:bodyPr>
          <a:lstStyle/>
          <a:p>
            <a:pPr algn="r"/>
            <a:r>
              <a:rPr lang="nb-NO" sz="1200" dirty="0">
                <a:solidFill>
                  <a:schemeClr val="bg1"/>
                </a:solidFill>
              </a:rPr>
              <a:t>Foto: Tor Inge Jøssang</a:t>
            </a:r>
          </a:p>
        </p:txBody>
      </p:sp>
    </p:spTree>
    <p:extLst>
      <p:ext uri="{BB962C8B-B14F-4D97-AF65-F5344CB8AC3E}">
        <p14:creationId xmlns:p14="http://schemas.microsoft.com/office/powerpoint/2010/main" val="349715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48280B-4DCD-4147-9E3D-DF2E04C2B57E}"/>
              </a:ext>
            </a:extLst>
          </p:cNvPr>
          <p:cNvSpPr>
            <a:spLocks noGrp="1"/>
          </p:cNvSpPr>
          <p:nvPr>
            <p:ph type="title"/>
          </p:nvPr>
        </p:nvSpPr>
        <p:spPr/>
        <p:txBody>
          <a:bodyPr>
            <a:noAutofit/>
          </a:bodyPr>
          <a:lstStyle/>
          <a:p>
            <a:r>
              <a:rPr lang="nb-NO" b="0" dirty="0">
                <a:solidFill>
                  <a:schemeClr val="tx1"/>
                </a:solidFill>
              </a:rPr>
              <a:t>Case: </a:t>
            </a:r>
            <a:br>
              <a:rPr lang="nb-NO" dirty="0"/>
            </a:br>
            <a:r>
              <a:rPr lang="nb-NO" dirty="0"/>
              <a:t>Ekstremværet Gyda</a:t>
            </a:r>
          </a:p>
        </p:txBody>
      </p:sp>
      <p:sp>
        <p:nvSpPr>
          <p:cNvPr id="3" name="Plassholder for innhold 2">
            <a:extLst>
              <a:ext uri="{FF2B5EF4-FFF2-40B4-BE49-F238E27FC236}">
                <a16:creationId xmlns:a16="http://schemas.microsoft.com/office/drawing/2014/main" id="{64AA9236-4035-AB4D-946D-815CBD54129F}"/>
              </a:ext>
            </a:extLst>
          </p:cNvPr>
          <p:cNvSpPr>
            <a:spLocks noGrp="1"/>
          </p:cNvSpPr>
          <p:nvPr>
            <p:ph idx="1"/>
          </p:nvPr>
        </p:nvSpPr>
        <p:spPr/>
        <p:txBody>
          <a:bodyPr>
            <a:noAutofit/>
          </a:bodyPr>
          <a:lstStyle/>
          <a:p>
            <a:pPr marL="0" indent="0">
              <a:buNone/>
            </a:pPr>
            <a:r>
              <a:rPr lang="nb-NO" dirty="0"/>
              <a:t>Norsk Folkehjelp Nesset var i beredskap og bidro da lokalsamfunn måtte evakueres sent på kvelden. </a:t>
            </a:r>
          </a:p>
          <a:p>
            <a:pPr marL="0" indent="0">
              <a:buNone/>
            </a:pPr>
            <a:r>
              <a:rPr lang="nb-NO" dirty="0"/>
              <a:t>Forskere tror fenomener som «Gyda» vil foregå hyppigere fremover. Det blir oftere styrtregn, og det vil ramme veldig lokalt. </a:t>
            </a:r>
          </a:p>
          <a:p>
            <a:pPr marL="0" indent="0">
              <a:buNone/>
            </a:pPr>
            <a:r>
              <a:rPr lang="nb-NO" dirty="0"/>
              <a:t>Dette kan føre til oversvømmelser og jordskred, og at veier og broer blir vasket vekk, lokalsamfunn isolert og at personer må evakueres. </a:t>
            </a:r>
          </a:p>
        </p:txBody>
      </p:sp>
      <p:pic>
        <p:nvPicPr>
          <p:cNvPr id="7" name="Plassholder for bilde 6">
            <a:extLst>
              <a:ext uri="{FF2B5EF4-FFF2-40B4-BE49-F238E27FC236}">
                <a16:creationId xmlns:a16="http://schemas.microsoft.com/office/drawing/2014/main" id="{D72E9496-5CE3-5942-944E-57D33275B0D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TekstSylinder 4">
            <a:extLst>
              <a:ext uri="{FF2B5EF4-FFF2-40B4-BE49-F238E27FC236}">
                <a16:creationId xmlns:a16="http://schemas.microsoft.com/office/drawing/2014/main" id="{0161E101-861B-7C42-84B7-9DCB2DA6A13C}"/>
              </a:ext>
            </a:extLst>
          </p:cNvPr>
          <p:cNvSpPr txBox="1"/>
          <p:nvPr/>
        </p:nvSpPr>
        <p:spPr>
          <a:xfrm>
            <a:off x="173691" y="6404924"/>
            <a:ext cx="2404997" cy="276999"/>
          </a:xfrm>
          <a:prstGeom prst="rect">
            <a:avLst/>
          </a:prstGeom>
          <a:noFill/>
        </p:spPr>
        <p:txBody>
          <a:bodyPr wrap="square" rtlCol="0">
            <a:spAutoFit/>
          </a:bodyPr>
          <a:lstStyle/>
          <a:p>
            <a:r>
              <a:rPr lang="nb-NO" sz="1200" dirty="0">
                <a:solidFill>
                  <a:schemeClr val="bg1"/>
                </a:solidFill>
              </a:rPr>
              <a:t>Foto: Ole Martin  Wold/NTB</a:t>
            </a:r>
          </a:p>
        </p:txBody>
      </p:sp>
    </p:spTree>
    <p:extLst>
      <p:ext uri="{BB962C8B-B14F-4D97-AF65-F5344CB8AC3E}">
        <p14:creationId xmlns:p14="http://schemas.microsoft.com/office/powerpoint/2010/main" val="381786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0DEAA3-3B03-2C41-AD88-CD0562CE7D90}"/>
              </a:ext>
            </a:extLst>
          </p:cNvPr>
          <p:cNvSpPr>
            <a:spLocks noGrp="1"/>
          </p:cNvSpPr>
          <p:nvPr>
            <p:ph type="title"/>
          </p:nvPr>
        </p:nvSpPr>
        <p:spPr/>
        <p:txBody>
          <a:bodyPr/>
          <a:lstStyle/>
          <a:p>
            <a:r>
              <a:rPr lang="nb-NO" b="0" dirty="0">
                <a:solidFill>
                  <a:schemeClr val="tx1"/>
                </a:solidFill>
              </a:rPr>
              <a:t>Case: </a:t>
            </a:r>
            <a:br>
              <a:rPr lang="nb-NO" dirty="0"/>
            </a:br>
            <a:r>
              <a:rPr lang="nb-NO" dirty="0"/>
              <a:t>Ekstremværet Gyda</a:t>
            </a:r>
          </a:p>
        </p:txBody>
      </p:sp>
      <p:sp>
        <p:nvSpPr>
          <p:cNvPr id="3" name="Plassholder for innhold 2">
            <a:extLst>
              <a:ext uri="{FF2B5EF4-FFF2-40B4-BE49-F238E27FC236}">
                <a16:creationId xmlns:a16="http://schemas.microsoft.com/office/drawing/2014/main" id="{64AA9236-4035-AB4D-946D-815CBD54129F}"/>
              </a:ext>
            </a:extLst>
          </p:cNvPr>
          <p:cNvSpPr>
            <a:spLocks noGrp="1"/>
          </p:cNvSpPr>
          <p:nvPr>
            <p:ph idx="1"/>
          </p:nvPr>
        </p:nvSpPr>
        <p:spPr/>
        <p:txBody>
          <a:bodyPr>
            <a:noAutofit/>
          </a:bodyPr>
          <a:lstStyle/>
          <a:p>
            <a:pPr lvl="0"/>
            <a:r>
              <a:rPr lang="nb-NO" dirty="0"/>
              <a:t>Hvordan kan vi, som beredskapsaktør, forberede oss for slike hendelser?</a:t>
            </a:r>
          </a:p>
          <a:p>
            <a:pPr lvl="0"/>
            <a:r>
              <a:rPr lang="nb-NO" dirty="0"/>
              <a:t>Hvilke samarbeidsaktører er relevante i en slik hendelse?</a:t>
            </a:r>
          </a:p>
          <a:p>
            <a:pPr lvl="0"/>
            <a:r>
              <a:rPr lang="nb-NO" dirty="0"/>
              <a:t>Hva kreves av materiell og kunnskap for å håndtere denne typen hendelser? </a:t>
            </a:r>
          </a:p>
          <a:p>
            <a:pPr lvl="0"/>
            <a:r>
              <a:rPr lang="nb-NO" dirty="0"/>
              <a:t>Hva kan samfunnspolitiske lag bidra med i en slik situasjon?</a:t>
            </a:r>
          </a:p>
          <a:p>
            <a:endParaRPr lang="nb-NO" dirty="0"/>
          </a:p>
        </p:txBody>
      </p:sp>
      <p:pic>
        <p:nvPicPr>
          <p:cNvPr id="6" name="Plassholder for bilde 5">
            <a:extLst>
              <a:ext uri="{FF2B5EF4-FFF2-40B4-BE49-F238E27FC236}">
                <a16:creationId xmlns:a16="http://schemas.microsoft.com/office/drawing/2014/main" id="{71E1BFAC-FAFC-4E40-A554-0D314139F2F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kstSylinder 4">
            <a:extLst>
              <a:ext uri="{FF2B5EF4-FFF2-40B4-BE49-F238E27FC236}">
                <a16:creationId xmlns:a16="http://schemas.microsoft.com/office/drawing/2014/main" id="{547D7906-71D6-7743-9F53-2A5CFAD20CA8}"/>
              </a:ext>
            </a:extLst>
          </p:cNvPr>
          <p:cNvSpPr txBox="1"/>
          <p:nvPr/>
        </p:nvSpPr>
        <p:spPr>
          <a:xfrm>
            <a:off x="173691" y="6404924"/>
            <a:ext cx="2404997" cy="276999"/>
          </a:xfrm>
          <a:prstGeom prst="rect">
            <a:avLst/>
          </a:prstGeom>
          <a:noFill/>
        </p:spPr>
        <p:txBody>
          <a:bodyPr wrap="square" rtlCol="0">
            <a:spAutoFit/>
          </a:bodyPr>
          <a:lstStyle/>
          <a:p>
            <a:r>
              <a:rPr lang="nb-NO" sz="1200" dirty="0">
                <a:solidFill>
                  <a:schemeClr val="bg1"/>
                </a:solidFill>
              </a:rPr>
              <a:t>Foto: Ole Martin  Wold/NTB</a:t>
            </a:r>
          </a:p>
        </p:txBody>
      </p:sp>
    </p:spTree>
    <p:extLst>
      <p:ext uri="{BB962C8B-B14F-4D97-AF65-F5344CB8AC3E}">
        <p14:creationId xmlns:p14="http://schemas.microsoft.com/office/powerpoint/2010/main" val="24501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48280B-4DCD-4147-9E3D-DF2E04C2B57E}"/>
              </a:ext>
            </a:extLst>
          </p:cNvPr>
          <p:cNvSpPr>
            <a:spLocks noGrp="1"/>
          </p:cNvSpPr>
          <p:nvPr>
            <p:ph type="title"/>
          </p:nvPr>
        </p:nvSpPr>
        <p:spPr>
          <a:xfrm>
            <a:off x="334964" y="1407779"/>
            <a:ext cx="5440804" cy="791754"/>
          </a:xfrm>
        </p:spPr>
        <p:txBody>
          <a:bodyPr>
            <a:noAutofit/>
          </a:bodyPr>
          <a:lstStyle/>
          <a:p>
            <a:r>
              <a:rPr lang="nb-NO" b="0" dirty="0">
                <a:solidFill>
                  <a:schemeClr val="tx1"/>
                </a:solidFill>
              </a:rPr>
              <a:t>Case: </a:t>
            </a:r>
            <a:br>
              <a:rPr lang="nb-NO" b="1" dirty="0"/>
            </a:br>
            <a:r>
              <a:rPr lang="nb-NO" b="1" dirty="0"/>
              <a:t>Et kraftig uvær rammer elektronisk kommunikasjon</a:t>
            </a:r>
            <a:endParaRPr lang="nb-NO" dirty="0"/>
          </a:p>
        </p:txBody>
      </p:sp>
      <p:sp>
        <p:nvSpPr>
          <p:cNvPr id="3" name="Plassholder for innhold 2">
            <a:extLst>
              <a:ext uri="{FF2B5EF4-FFF2-40B4-BE49-F238E27FC236}">
                <a16:creationId xmlns:a16="http://schemas.microsoft.com/office/drawing/2014/main" id="{64AA9236-4035-AB4D-946D-815CBD54129F}"/>
              </a:ext>
            </a:extLst>
          </p:cNvPr>
          <p:cNvSpPr>
            <a:spLocks noGrp="1"/>
          </p:cNvSpPr>
          <p:nvPr>
            <p:ph idx="1"/>
          </p:nvPr>
        </p:nvSpPr>
        <p:spPr>
          <a:xfrm>
            <a:off x="334963" y="2484708"/>
            <a:ext cx="5440805" cy="4039917"/>
          </a:xfrm>
        </p:spPr>
        <p:txBody>
          <a:bodyPr>
            <a:noAutofit/>
          </a:bodyPr>
          <a:lstStyle/>
          <a:p>
            <a:pPr lvl="0"/>
            <a:r>
              <a:rPr lang="nb-NO" dirty="0"/>
              <a:t>Hva kan Norsk Folkehjelp bidra med?</a:t>
            </a:r>
          </a:p>
          <a:p>
            <a:pPr lvl="0"/>
            <a:r>
              <a:rPr lang="nb-NO" dirty="0"/>
              <a:t>Hva er vår rolle i en slik situasjon? </a:t>
            </a:r>
          </a:p>
          <a:p>
            <a:pPr lvl="0"/>
            <a:r>
              <a:rPr lang="nb-NO" dirty="0"/>
              <a:t>Hvordan skal vi forholde oss til at vi blir mer og mer avhengig av elektronisk kommunikasjon og at klimaendringer utfordrer vår arbeidsform i kriser?</a:t>
            </a:r>
          </a:p>
          <a:p>
            <a:endParaRPr lang="nb-NO" dirty="0"/>
          </a:p>
        </p:txBody>
      </p:sp>
      <p:pic>
        <p:nvPicPr>
          <p:cNvPr id="7" name="Plassholder for bilde 6">
            <a:extLst>
              <a:ext uri="{FF2B5EF4-FFF2-40B4-BE49-F238E27FC236}">
                <a16:creationId xmlns:a16="http://schemas.microsoft.com/office/drawing/2014/main" id="{79DC58CC-0B57-D144-B652-9AF002B2E85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p:spPr>
      </p:pic>
      <p:sp>
        <p:nvSpPr>
          <p:cNvPr id="5" name="TekstSylinder 4">
            <a:extLst>
              <a:ext uri="{FF2B5EF4-FFF2-40B4-BE49-F238E27FC236}">
                <a16:creationId xmlns:a16="http://schemas.microsoft.com/office/drawing/2014/main" id="{39E2D93F-66E4-4845-9DFB-9B9705279521}"/>
              </a:ext>
            </a:extLst>
          </p:cNvPr>
          <p:cNvSpPr txBox="1"/>
          <p:nvPr/>
        </p:nvSpPr>
        <p:spPr>
          <a:xfrm>
            <a:off x="9407047" y="6442502"/>
            <a:ext cx="2591213" cy="276999"/>
          </a:xfrm>
          <a:prstGeom prst="rect">
            <a:avLst/>
          </a:prstGeom>
          <a:noFill/>
        </p:spPr>
        <p:txBody>
          <a:bodyPr wrap="square" rtlCol="0">
            <a:spAutoFit/>
          </a:bodyPr>
          <a:lstStyle/>
          <a:p>
            <a:pPr algn="r"/>
            <a:r>
              <a:rPr lang="nb-NO" sz="1200" dirty="0"/>
              <a:t>Foto: Hans Petter Sørensen/NTB</a:t>
            </a:r>
          </a:p>
        </p:txBody>
      </p:sp>
    </p:spTree>
    <p:extLst>
      <p:ext uri="{BB962C8B-B14F-4D97-AF65-F5344CB8AC3E}">
        <p14:creationId xmlns:p14="http://schemas.microsoft.com/office/powerpoint/2010/main" val="226395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48280B-4DCD-4147-9E3D-DF2E04C2B57E}"/>
              </a:ext>
            </a:extLst>
          </p:cNvPr>
          <p:cNvSpPr>
            <a:spLocks noGrp="1"/>
          </p:cNvSpPr>
          <p:nvPr>
            <p:ph type="title"/>
          </p:nvPr>
        </p:nvSpPr>
        <p:spPr>
          <a:xfrm>
            <a:off x="6430964" y="1741154"/>
            <a:ext cx="5440804" cy="791754"/>
          </a:xfrm>
        </p:spPr>
        <p:txBody>
          <a:bodyPr>
            <a:noAutofit/>
          </a:bodyPr>
          <a:lstStyle/>
          <a:p>
            <a:r>
              <a:rPr lang="nb-NO" b="0" dirty="0">
                <a:solidFill>
                  <a:schemeClr val="tx1"/>
                </a:solidFill>
              </a:rPr>
              <a:t>Case: </a:t>
            </a:r>
            <a:br>
              <a:rPr lang="nb-NO" b="1" dirty="0"/>
            </a:br>
            <a:r>
              <a:rPr lang="nb-NO" b="1" dirty="0"/>
              <a:t>Varmere klima og lengre tørkeperioder gir økt fare for skogbranner </a:t>
            </a:r>
            <a:endParaRPr lang="nb-NO" dirty="0"/>
          </a:p>
        </p:txBody>
      </p:sp>
      <p:sp>
        <p:nvSpPr>
          <p:cNvPr id="3" name="Plassholder for innhold 2">
            <a:extLst>
              <a:ext uri="{FF2B5EF4-FFF2-40B4-BE49-F238E27FC236}">
                <a16:creationId xmlns:a16="http://schemas.microsoft.com/office/drawing/2014/main" id="{64AA9236-4035-AB4D-946D-815CBD54129F}"/>
              </a:ext>
            </a:extLst>
          </p:cNvPr>
          <p:cNvSpPr>
            <a:spLocks noGrp="1"/>
          </p:cNvSpPr>
          <p:nvPr>
            <p:ph idx="1"/>
          </p:nvPr>
        </p:nvSpPr>
        <p:spPr>
          <a:xfrm>
            <a:off x="6430963" y="2818083"/>
            <a:ext cx="5440805" cy="4039917"/>
          </a:xfrm>
        </p:spPr>
        <p:txBody>
          <a:bodyPr>
            <a:noAutofit/>
          </a:bodyPr>
          <a:lstStyle/>
          <a:p>
            <a:pPr lvl="0"/>
            <a:r>
              <a:rPr lang="nb-NO" dirty="0"/>
              <a:t>Hvilke beredskapsoppgaver kan være relevante for oss?</a:t>
            </a:r>
          </a:p>
          <a:p>
            <a:pPr lvl="0"/>
            <a:r>
              <a:rPr lang="nb-NO" dirty="0"/>
              <a:t>Hvilke problemstillinger oppstår i denne type hendelser?</a:t>
            </a:r>
          </a:p>
          <a:p>
            <a:pPr lvl="0"/>
            <a:r>
              <a:rPr lang="nb-NO" dirty="0"/>
              <a:t>Hvordan påvirker dette Norsk Folkehjelp? </a:t>
            </a:r>
          </a:p>
          <a:p>
            <a:endParaRPr lang="nb-NO" dirty="0"/>
          </a:p>
        </p:txBody>
      </p:sp>
      <p:pic>
        <p:nvPicPr>
          <p:cNvPr id="8" name="Plassholder for bilde 7">
            <a:extLst>
              <a:ext uri="{FF2B5EF4-FFF2-40B4-BE49-F238E27FC236}">
                <a16:creationId xmlns:a16="http://schemas.microsoft.com/office/drawing/2014/main" id="{7996C560-E784-2341-8561-48386FFC708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TekstSylinder 5">
            <a:extLst>
              <a:ext uri="{FF2B5EF4-FFF2-40B4-BE49-F238E27FC236}">
                <a16:creationId xmlns:a16="http://schemas.microsoft.com/office/drawing/2014/main" id="{83B22F41-BC7D-B649-9E37-09A2B6BFE89A}"/>
              </a:ext>
            </a:extLst>
          </p:cNvPr>
          <p:cNvSpPr txBox="1"/>
          <p:nvPr/>
        </p:nvSpPr>
        <p:spPr>
          <a:xfrm>
            <a:off x="173691" y="6404924"/>
            <a:ext cx="2404997" cy="276999"/>
          </a:xfrm>
          <a:prstGeom prst="rect">
            <a:avLst/>
          </a:prstGeom>
          <a:noFill/>
        </p:spPr>
        <p:txBody>
          <a:bodyPr wrap="square" rtlCol="0">
            <a:spAutoFit/>
          </a:bodyPr>
          <a:lstStyle/>
          <a:p>
            <a:r>
              <a:rPr lang="nb-NO" sz="1200" dirty="0">
                <a:solidFill>
                  <a:schemeClr val="bg1"/>
                </a:solidFill>
              </a:rPr>
              <a:t>Foto: Fredrik Hagen/NTB</a:t>
            </a:r>
          </a:p>
        </p:txBody>
      </p:sp>
    </p:spTree>
    <p:extLst>
      <p:ext uri="{BB962C8B-B14F-4D97-AF65-F5344CB8AC3E}">
        <p14:creationId xmlns:p14="http://schemas.microsoft.com/office/powerpoint/2010/main" val="131946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48280B-4DCD-4147-9E3D-DF2E04C2B57E}"/>
              </a:ext>
            </a:extLst>
          </p:cNvPr>
          <p:cNvSpPr>
            <a:spLocks noGrp="1"/>
          </p:cNvSpPr>
          <p:nvPr>
            <p:ph type="title"/>
          </p:nvPr>
        </p:nvSpPr>
        <p:spPr>
          <a:xfrm>
            <a:off x="334964" y="1741154"/>
            <a:ext cx="5440804" cy="791754"/>
          </a:xfrm>
        </p:spPr>
        <p:txBody>
          <a:bodyPr>
            <a:noAutofit/>
          </a:bodyPr>
          <a:lstStyle/>
          <a:p>
            <a:r>
              <a:rPr lang="nb-NO" b="0" dirty="0">
                <a:solidFill>
                  <a:schemeClr val="tx1"/>
                </a:solidFill>
              </a:rPr>
              <a:t>Case: </a:t>
            </a:r>
            <a:br>
              <a:rPr lang="nb-NO" dirty="0"/>
            </a:br>
            <a:r>
              <a:rPr lang="nb-NO" b="1" dirty="0"/>
              <a:t>Mer skiftende vær gir større fare for skred</a:t>
            </a:r>
            <a:endParaRPr lang="nb-NO" dirty="0"/>
          </a:p>
        </p:txBody>
      </p:sp>
      <p:sp>
        <p:nvSpPr>
          <p:cNvPr id="3" name="Plassholder for innhold 2">
            <a:extLst>
              <a:ext uri="{FF2B5EF4-FFF2-40B4-BE49-F238E27FC236}">
                <a16:creationId xmlns:a16="http://schemas.microsoft.com/office/drawing/2014/main" id="{64AA9236-4035-AB4D-946D-815CBD54129F}"/>
              </a:ext>
            </a:extLst>
          </p:cNvPr>
          <p:cNvSpPr>
            <a:spLocks noGrp="1"/>
          </p:cNvSpPr>
          <p:nvPr>
            <p:ph idx="1"/>
          </p:nvPr>
        </p:nvSpPr>
        <p:spPr>
          <a:xfrm>
            <a:off x="334963" y="2818083"/>
            <a:ext cx="5440805" cy="4039917"/>
          </a:xfrm>
        </p:spPr>
        <p:txBody>
          <a:bodyPr>
            <a:noAutofit/>
          </a:bodyPr>
          <a:lstStyle/>
          <a:p>
            <a:pPr lvl="0"/>
            <a:r>
              <a:rPr lang="nb-NO" dirty="0"/>
              <a:t>Isolerte lokalsamfunn kan være en problemstilling som oppstår. Hvilke konsekvenser gir dette for et samfunn? Hva og hvordan kan vi bidra? </a:t>
            </a:r>
          </a:p>
          <a:p>
            <a:pPr lvl="0"/>
            <a:r>
              <a:rPr lang="nb-NO" dirty="0"/>
              <a:t>Hvordan skal vi tilpasse oss denne situasjonen?</a:t>
            </a:r>
          </a:p>
          <a:p>
            <a:endParaRPr lang="nb-NO" dirty="0"/>
          </a:p>
        </p:txBody>
      </p:sp>
      <p:pic>
        <p:nvPicPr>
          <p:cNvPr id="7" name="Plassholder for bilde 6">
            <a:extLst>
              <a:ext uri="{FF2B5EF4-FFF2-40B4-BE49-F238E27FC236}">
                <a16:creationId xmlns:a16="http://schemas.microsoft.com/office/drawing/2014/main" id="{9F463E3C-F932-B845-AAA9-836752968E8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789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gendefinert 29">
      <a:dk1>
        <a:srgbClr val="000000"/>
      </a:dk1>
      <a:lt1>
        <a:srgbClr val="FFFFFF"/>
      </a:lt1>
      <a:dk2>
        <a:srgbClr val="000000"/>
      </a:dk2>
      <a:lt2>
        <a:srgbClr val="D7D9DA"/>
      </a:lt2>
      <a:accent1>
        <a:srgbClr val="00AA32"/>
      </a:accent1>
      <a:accent2>
        <a:srgbClr val="007745"/>
      </a:accent2>
      <a:accent3>
        <a:srgbClr val="009EE0"/>
      </a:accent3>
      <a:accent4>
        <a:srgbClr val="E75113"/>
      </a:accent4>
      <a:accent5>
        <a:srgbClr val="E2001A"/>
      </a:accent5>
      <a:accent6>
        <a:srgbClr val="BDDFCC"/>
      </a:accent6>
      <a:hlink>
        <a:srgbClr val="007AC0"/>
      </a:hlink>
      <a:folHlink>
        <a:srgbClr val="E7511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9CFA586F6F51E4A99D94A01F1813758" ma:contentTypeVersion="12" ma:contentTypeDescription="Opprett et nytt dokument." ma:contentTypeScope="" ma:versionID="32936424853629886674cf3c3cb7384d">
  <xsd:schema xmlns:xsd="http://www.w3.org/2001/XMLSchema" xmlns:xs="http://www.w3.org/2001/XMLSchema" xmlns:p="http://schemas.microsoft.com/office/2006/metadata/properties" xmlns:ns2="2f09e298-b21f-447b-92ea-39ddee16199a" xmlns:ns3="caa27613-1340-4483-b964-6d436abe64bc" targetNamespace="http://schemas.microsoft.com/office/2006/metadata/properties" ma:root="true" ma:fieldsID="fbe08d958656fe2947688cc5c0854512" ns2:_="" ns3:_="">
    <xsd:import namespace="2f09e298-b21f-447b-92ea-39ddee16199a"/>
    <xsd:import namespace="caa27613-1340-4483-b964-6d436abe64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9e298-b21f-447b-92ea-39ddee161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a27613-1340-4483-b964-6d436abe64bc"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23BBE9-BAD9-47D8-A4FF-C2C6F8A87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9e298-b21f-447b-92ea-39ddee16199a"/>
    <ds:schemaRef ds:uri="caa27613-1340-4483-b964-6d436abe6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3DD0E0-2D62-48C0-9978-99B560326206}">
  <ds:schemaRefs>
    <ds:schemaRef ds:uri="http://schemas.microsoft.com/sharepoint/v3/contenttype/forms"/>
  </ds:schemaRefs>
</ds:datastoreItem>
</file>

<file path=customXml/itemProps3.xml><?xml version="1.0" encoding="utf-8"?>
<ds:datastoreItem xmlns:ds="http://schemas.openxmlformats.org/officeDocument/2006/customXml" ds:itemID="{70286510-BC6F-47E3-B7EC-3E9E24D14B8D}">
  <ds:schemaRefs>
    <ds:schemaRef ds:uri="caa27613-1340-4483-b964-6d436abe64bc"/>
    <ds:schemaRef ds:uri="http://purl.org/dc/elements/1.1/"/>
    <ds:schemaRef ds:uri="http://schemas.microsoft.com/office/2006/documentManagement/types"/>
    <ds:schemaRef ds:uri="2f09e298-b21f-447b-92ea-39ddee16199a"/>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5732</TotalTime>
  <Words>2283</Words>
  <Application>Microsoft Macintosh PowerPoint</Application>
  <PresentationFormat>Widescreen</PresentationFormat>
  <Paragraphs>160</Paragraphs>
  <Slides>29</Slides>
  <Notes>24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29</vt:i4>
      </vt:variant>
    </vt:vector>
  </HeadingPairs>
  <TitlesOfParts>
    <vt:vector size="33" baseType="lpstr">
      <vt:lpstr>Arial</vt:lpstr>
      <vt:lpstr>Calibri</vt:lpstr>
      <vt:lpstr>Theinhardt 1</vt:lpstr>
      <vt:lpstr>Office-tema</vt:lpstr>
      <vt:lpstr>KLIMA OG KRISER</vt:lpstr>
      <vt:lpstr>Velkommen til debatt!</vt:lpstr>
      <vt:lpstr>Førstehjelp og  redningstjeneste</vt:lpstr>
      <vt:lpstr>Ekstremvær i Norge</vt:lpstr>
      <vt:lpstr>Case:  Ekstremværet Gyda</vt:lpstr>
      <vt:lpstr>Case:  Ekstremværet Gyda</vt:lpstr>
      <vt:lpstr>Case:  Et kraftig uvær rammer elektronisk kommunikasjon</vt:lpstr>
      <vt:lpstr>Case:  Varmere klima og lengre tørkeperioder gir økt fare for skogbranner </vt:lpstr>
      <vt:lpstr>Case:  Mer skiftende vær gir større fare for skred</vt:lpstr>
      <vt:lpstr>Samfunnspolitisk aktivitet</vt:lpstr>
      <vt:lpstr>PowerPoint-presentasjon</vt:lpstr>
      <vt:lpstr>Case:  I framtida kan det komme flere klimaflyktninger til Norge</vt:lpstr>
      <vt:lpstr>Case:  Støtte til klimakutt i fattige land og tilpasning til klimaendringer kan gi færre ressurser til annen type bistand</vt:lpstr>
      <vt:lpstr>Case:  Omstillingsevne i lokallagene</vt:lpstr>
      <vt:lpstr>Miner og eksplosiver</vt:lpstr>
      <vt:lpstr>PowerPoint-presentasjon</vt:lpstr>
      <vt:lpstr>Case:  Den store flommen i Vietnam i 2020 økte faren for at klase-bombene ble tatt av strømmen</vt:lpstr>
      <vt:lpstr>Case:  Den store flommen i Vietnam i 2020 økte faren for at klase-bombene ble tatt av strømmen</vt:lpstr>
      <vt:lpstr>Case:  Nedrustning og klimaendringer er tett forbundet</vt:lpstr>
      <vt:lpstr>Utvikling og humanitært samarbeid</vt:lpstr>
      <vt:lpstr>PowerPoint-presentasjon</vt:lpstr>
      <vt:lpstr>Case:  Stor flom i Sør-Sudan skaper sultkrise og tvinger hundretusener på flukt</vt:lpstr>
      <vt:lpstr>Case:  Land i Mellom-Amerika er stadig oftere utsatt for stadig større orkaner som fører til tap av liv om katastrofale ødeleggelser</vt:lpstr>
      <vt:lpstr>Case:  Berta Zúñiga Cáceres kjemper mot privatisering av natur-ressursene, en kamp moren hennes ble drept for</vt:lpstr>
      <vt:lpstr>Case:  Berta Zúñiga Cáceres kjemper mot privatisering av natur-ressursene, en kamp moren hennes ble drept for</vt:lpstr>
      <vt:lpstr>Norsk klimapolitikk</vt:lpstr>
      <vt:lpstr>Norsk klimadebatt er polarisert. Store utslippskutt er nødvendig, men alle vil at «noen andre» skal holdes ansvarlig</vt:lpstr>
      <vt:lpstr>Grønn organisasjon </vt:lpstr>
      <vt:lpstr>Solidaritet i praksis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dc:title>
  <dc:creator>Øyunn Wold</dc:creator>
  <cp:lastModifiedBy>Torunn Aaslund</cp:lastModifiedBy>
  <cp:revision>16</cp:revision>
  <dcterms:created xsi:type="dcterms:W3CDTF">2022-01-14T11:57:30Z</dcterms:created>
  <dcterms:modified xsi:type="dcterms:W3CDTF">2022-01-25T11:53:15Z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0x010100D9CFA586F6F51E4A99D94A01F1813758</vt:lpwstr>
  </property>
</Properties>
</file>